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56" r:id="rId2"/>
    <p:sldId id="287" r:id="rId3"/>
    <p:sldId id="305" r:id="rId4"/>
    <p:sldId id="306" r:id="rId5"/>
    <p:sldId id="307" r:id="rId6"/>
    <p:sldId id="310" r:id="rId7"/>
    <p:sldId id="311" r:id="rId8"/>
    <p:sldId id="312" r:id="rId9"/>
    <p:sldId id="276" r:id="rId10"/>
    <p:sldId id="297" r:id="rId11"/>
    <p:sldId id="275" r:id="rId12"/>
    <p:sldId id="273" r:id="rId13"/>
    <p:sldId id="271" r:id="rId14"/>
    <p:sldId id="269" r:id="rId15"/>
    <p:sldId id="268" r:id="rId16"/>
    <p:sldId id="280" r:id="rId17"/>
    <p:sldId id="313" r:id="rId18"/>
    <p:sldId id="314" r:id="rId19"/>
    <p:sldId id="315" r:id="rId20"/>
    <p:sldId id="319" r:id="rId21"/>
    <p:sldId id="320" r:id="rId22"/>
    <p:sldId id="324" r:id="rId23"/>
    <p:sldId id="325" r:id="rId24"/>
    <p:sldId id="331" r:id="rId25"/>
    <p:sldId id="332" r:id="rId26"/>
    <p:sldId id="333" r:id="rId27"/>
    <p:sldId id="334" r:id="rId28"/>
    <p:sldId id="335" r:id="rId29"/>
    <p:sldId id="302"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B6"/>
    <a:srgbClr val="006CFF"/>
    <a:srgbClr val="97000B"/>
    <a:srgbClr val="F9D600"/>
    <a:srgbClr val="324057"/>
    <a:srgbClr val="007CCE"/>
    <a:srgbClr val="2A1255"/>
    <a:srgbClr val="A58C51"/>
    <a:srgbClr val="213969"/>
    <a:srgbClr val="3323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83" d="100"/>
          <a:sy n="83" d="100"/>
        </p:scale>
        <p:origin x="-2424" y="-852"/>
      </p:cViewPr>
      <p:guideLst>
        <p:guide orient="horz" pos="2160"/>
        <p:guide pos="2880"/>
      </p:guideLst>
    </p:cSldViewPr>
  </p:slideViewPr>
  <p:notesTextViewPr>
    <p:cViewPr>
      <p:scale>
        <a:sx n="1" d="1"/>
        <a:sy n="1" d="1"/>
      </p:scale>
      <p:origin x="0" y="0"/>
    </p:cViewPr>
  </p:notesTextViewPr>
  <p:notesViewPr>
    <p:cSldViewPr snapToGrid="0">
      <p:cViewPr varScale="1">
        <p:scale>
          <a:sx n="85" d="100"/>
          <a:sy n="85" d="100"/>
        </p:scale>
        <p:origin x="380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2DD1C9-4BB6-422A-8F34-C157EA500BD9}" type="datetimeFigureOut">
              <a:rPr lang="en-US" smtClean="0"/>
              <a:t>8/27/2025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A997E4-EE34-411C-9FF1-22B934EF5337}" type="slidenum">
              <a:rPr lang="en-US" smtClean="0"/>
              <a:t>‹#›</a:t>
            </a:fld>
            <a:endParaRPr lang="en-US"/>
          </a:p>
        </p:txBody>
      </p:sp>
    </p:spTree>
    <p:extLst>
      <p:ext uri="{BB962C8B-B14F-4D97-AF65-F5344CB8AC3E}">
        <p14:creationId xmlns:p14="http://schemas.microsoft.com/office/powerpoint/2010/main" val="2127411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05CAC1-2AD5-48F4-8F26-1CB179E9E53C}" type="datetimeFigureOut">
              <a:rPr lang="ru-RU" smtClean="0"/>
              <a:t>27.08.2025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DEED29-DBDB-4F14-80B3-F2765969DF8E}" type="slidenum">
              <a:rPr lang="ru-RU" smtClean="0"/>
              <a:t>‹#›</a:t>
            </a:fld>
            <a:endParaRPr lang="ru-RU"/>
          </a:p>
        </p:txBody>
      </p:sp>
    </p:spTree>
    <p:extLst>
      <p:ext uri="{BB962C8B-B14F-4D97-AF65-F5344CB8AC3E}">
        <p14:creationId xmlns:p14="http://schemas.microsoft.com/office/powerpoint/2010/main" val="2753492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750845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71272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338258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530094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BD9794-A4CC-42D0-9A65-24C6B9EF4076}"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309467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BD9794-A4CC-42D0-9A65-24C6B9EF4076}"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018750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BD9794-A4CC-42D0-9A65-24C6B9EF4076}"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64813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BD9794-A4CC-42D0-9A65-24C6B9EF4076}"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81786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D9794-A4CC-42D0-9A65-24C6B9EF4076}"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1400246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BD9794-A4CC-42D0-9A65-24C6B9EF4076}"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3354897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BD9794-A4CC-42D0-9A65-24C6B9EF4076}"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50863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645459" y="1465729"/>
            <a:ext cx="7869891" cy="47112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D9794-A4CC-42D0-9A65-24C6B9EF4076}" type="datetimeFigureOut">
              <a:rPr lang="en-US" smtClean="0"/>
              <a:t>8/27/2025</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8DF1E-33BB-4377-9A26-35481BA06C7C}" type="slidenum">
              <a:rPr lang="en-US" smtClean="0"/>
              <a:t>‹#›</a:t>
            </a:fld>
            <a:endParaRPr lang="en-US"/>
          </a:p>
        </p:txBody>
      </p:sp>
      <p:sp>
        <p:nvSpPr>
          <p:cNvPr id="2" name="Title Placeholder 1"/>
          <p:cNvSpPr>
            <a:spLocks noGrp="1"/>
          </p:cNvSpPr>
          <p:nvPr>
            <p:ph type="title"/>
          </p:nvPr>
        </p:nvSpPr>
        <p:spPr>
          <a:xfrm>
            <a:off x="628650" y="1"/>
            <a:ext cx="7886700" cy="133773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23321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Ptable.com" TargetMode="External"/><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presentation-creation.ru/" TargetMode="External"/><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http://presentation-creation.ru/" TargetMode="External"/><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a:extLst>
              <a:ext uri="{FF2B5EF4-FFF2-40B4-BE49-F238E27FC236}">
                <a16:creationId xmlns="" xmlns:a16="http://schemas.microsoft.com/office/drawing/2014/main" id="{C07E2C7A-4299-4ADC-82AF-99AE1BE64263}"/>
              </a:ext>
            </a:extLst>
          </p:cNvPr>
          <p:cNvSpPr txBox="1"/>
          <p:nvPr/>
        </p:nvSpPr>
        <p:spPr>
          <a:xfrm>
            <a:off x="1" y="4868059"/>
            <a:ext cx="2968761" cy="1200329"/>
          </a:xfrm>
          <a:prstGeom prst="rect">
            <a:avLst/>
          </a:prstGeom>
          <a:noFill/>
        </p:spPr>
        <p:txBody>
          <a:bodyPr wrap="none" rtlCol="0">
            <a:spAutoFit/>
          </a:bodyPr>
          <a:lstStyle/>
          <a:p>
            <a:pPr algn="ctr"/>
            <a:r>
              <a:rPr lang="uk-UA" b="1" dirty="0">
                <a:solidFill>
                  <a:schemeClr val="accent5">
                    <a:lumMod val="50000"/>
                  </a:schemeClr>
                </a:solidFill>
              </a:rPr>
              <a:t>Альона </a:t>
            </a:r>
            <a:r>
              <a:rPr lang="uk-UA" b="1" dirty="0" err="1">
                <a:solidFill>
                  <a:schemeClr val="accent5">
                    <a:lumMod val="50000"/>
                  </a:schemeClr>
                </a:solidFill>
              </a:rPr>
              <a:t>Дідик</a:t>
            </a:r>
            <a:endParaRPr lang="uk-UA" b="1" dirty="0">
              <a:solidFill>
                <a:schemeClr val="accent5">
                  <a:lumMod val="50000"/>
                </a:schemeClr>
              </a:solidFill>
            </a:endParaRPr>
          </a:p>
          <a:p>
            <a:pPr algn="ctr"/>
            <a:r>
              <a:rPr lang="uk-UA" b="1" dirty="0">
                <a:solidFill>
                  <a:schemeClr val="accent5">
                    <a:lumMod val="50000"/>
                  </a:schemeClr>
                </a:solidFill>
              </a:rPr>
              <a:t>директор КУ «ЦПРПП ВМР»</a:t>
            </a:r>
          </a:p>
          <a:p>
            <a:pPr algn="ctr"/>
            <a:r>
              <a:rPr lang="en-US" b="1" dirty="0">
                <a:solidFill>
                  <a:schemeClr val="accent5">
                    <a:lumMod val="50000"/>
                  </a:schemeClr>
                </a:solidFill>
              </a:rPr>
              <a:t>(067) 8586159     </a:t>
            </a:r>
            <a:endParaRPr lang="uk-UA" b="1" dirty="0">
              <a:solidFill>
                <a:schemeClr val="accent5">
                  <a:lumMod val="50000"/>
                </a:schemeClr>
              </a:solidFill>
            </a:endParaRPr>
          </a:p>
          <a:p>
            <a:pPr algn="ctr"/>
            <a:r>
              <a:rPr lang="en-US" b="1" dirty="0">
                <a:solidFill>
                  <a:schemeClr val="accent5">
                    <a:lumMod val="50000"/>
                  </a:schemeClr>
                </a:solidFill>
              </a:rPr>
              <a:t>didyk@galaxy.vn.ua</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6773"/>
            <a:ext cx="2068829" cy="1846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9490" y="-74110"/>
            <a:ext cx="1794510" cy="1873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03" y="2246947"/>
            <a:ext cx="2232233" cy="236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Google Shape;46;p15"/>
          <p:cNvSpPr txBox="1">
            <a:spLocks/>
          </p:cNvSpPr>
          <p:nvPr/>
        </p:nvSpPr>
        <p:spPr>
          <a:xfrm>
            <a:off x="2936552" y="1"/>
            <a:ext cx="3667864" cy="1920239"/>
          </a:xfrm>
          <a:prstGeom prst="rect">
            <a:avLst/>
          </a:prstGeom>
        </p:spPr>
        <p:txBody>
          <a:bodyPr spcFirstLastPara="1" wrap="square" lIns="102396" tIns="102396" rIns="102396" bIns="102396"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solidFill>
                  <a:schemeClr val="accent6">
                    <a:lumMod val="50000"/>
                  </a:schemeClr>
                </a:solidFill>
              </a:rPr>
              <a:t>Vin BOOT </a:t>
            </a:r>
            <a:endParaRPr lang="uk-UA" sz="3800" b="1" dirty="0">
              <a:solidFill>
                <a:schemeClr val="accent6">
                  <a:lumMod val="50000"/>
                </a:schemeClr>
              </a:solidFill>
            </a:endParaRPr>
          </a:p>
          <a:p>
            <a:r>
              <a:rPr lang="en-US" sz="3800" b="1" dirty="0" err="1">
                <a:solidFill>
                  <a:schemeClr val="accent6">
                    <a:lumMod val="50000"/>
                  </a:schemeClr>
                </a:solidFill>
              </a:rPr>
              <a:t>EduCAMP</a:t>
            </a:r>
            <a:r>
              <a:rPr lang="en-US" sz="3800" b="1" dirty="0">
                <a:solidFill>
                  <a:schemeClr val="accent6">
                    <a:lumMod val="50000"/>
                  </a:schemeClr>
                </a:solidFill>
              </a:rPr>
              <a:t> 202</a:t>
            </a:r>
            <a:r>
              <a:rPr lang="uk-UA" sz="3800" b="1" dirty="0">
                <a:solidFill>
                  <a:schemeClr val="accent6">
                    <a:lumMod val="50000"/>
                  </a:schemeClr>
                </a:solidFill>
              </a:rPr>
              <a:t>5</a:t>
            </a:r>
            <a:r>
              <a:rPr lang="en-US" sz="3800" b="1" dirty="0">
                <a:solidFill>
                  <a:schemeClr val="accent6">
                    <a:lumMod val="50000"/>
                  </a:schemeClr>
                </a:solidFill>
              </a:rPr>
              <a:t/>
            </a:r>
            <a:br>
              <a:rPr lang="en-US" sz="3800" b="1" dirty="0">
                <a:solidFill>
                  <a:schemeClr val="accent6">
                    <a:lumMod val="50000"/>
                  </a:schemeClr>
                </a:solidFill>
              </a:rPr>
            </a:br>
            <a:r>
              <a:rPr lang="ru-RU" sz="3800" b="1" dirty="0" err="1">
                <a:solidFill>
                  <a:schemeClr val="accent6">
                    <a:lumMod val="50000"/>
                  </a:schemeClr>
                </a:solidFill>
              </a:rPr>
              <a:t>Фаховий</a:t>
            </a:r>
            <a:r>
              <a:rPr lang="ru-RU" sz="3800" b="1" dirty="0">
                <a:solidFill>
                  <a:schemeClr val="accent6">
                    <a:lumMod val="50000"/>
                  </a:schemeClr>
                </a:solidFill>
              </a:rPr>
              <a:t> модуль </a:t>
            </a:r>
          </a:p>
        </p:txBody>
      </p:sp>
      <p:sp>
        <p:nvSpPr>
          <p:cNvPr id="15" name="Text 0"/>
          <p:cNvSpPr/>
          <p:nvPr/>
        </p:nvSpPr>
        <p:spPr>
          <a:xfrm>
            <a:off x="3523982" y="2395537"/>
            <a:ext cx="4722763" cy="2066925"/>
          </a:xfrm>
          <a:prstGeom prst="rect">
            <a:avLst/>
          </a:prstGeom>
          <a:noFill/>
          <a:ln/>
        </p:spPr>
        <p:txBody>
          <a:bodyPr wrap="square" lIns="0" tIns="0" rIns="0" bIns="0" rtlCol="0" anchor="t"/>
          <a:lstStyle/>
          <a:p>
            <a:pPr algn="ctr">
              <a:lnSpc>
                <a:spcPts val="3395"/>
              </a:lnSpc>
            </a:pPr>
            <a:r>
              <a:rPr lang="en-US" sz="2700" dirty="0">
                <a:solidFill>
                  <a:srgbClr val="1B1B27"/>
                </a:solidFill>
                <a:latin typeface="Corben" pitchFamily="34" charset="0"/>
                <a:ea typeface="Corben" pitchFamily="34" charset="-122"/>
                <a:cs typeface="Corben" pitchFamily="34" charset="-120"/>
              </a:rPr>
              <a:t>Актуальні тенденції та можливості організації освітнього процесу з хімії у 2025/2026 навчальному році</a:t>
            </a:r>
            <a:endParaRPr lang="en-US" sz="2700" dirty="0"/>
          </a:p>
        </p:txBody>
      </p:sp>
    </p:spTree>
    <p:extLst>
      <p:ext uri="{BB962C8B-B14F-4D97-AF65-F5344CB8AC3E}">
        <p14:creationId xmlns:p14="http://schemas.microsoft.com/office/powerpoint/2010/main" val="2480652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4920"/>
            <a:ext cx="9004726" cy="541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68880" y="137159"/>
            <a:ext cx="4625369" cy="646331"/>
          </a:xfrm>
          <a:prstGeom prst="rect">
            <a:avLst/>
          </a:prstGeom>
          <a:noFill/>
        </p:spPr>
        <p:txBody>
          <a:bodyPr wrap="none" rtlCol="0">
            <a:spAutoFit/>
          </a:bodyPr>
          <a:lstStyle/>
          <a:p>
            <a:r>
              <a:rPr lang="uk-UA" sz="3600" dirty="0" smtClean="0">
                <a:solidFill>
                  <a:srgbClr val="0041B6"/>
                </a:solidFill>
              </a:rPr>
              <a:t>ФРАГМЕНТ ПРОГРАМИ</a:t>
            </a:r>
            <a:endParaRPr lang="ru-RU" sz="3600" dirty="0">
              <a:solidFill>
                <a:srgbClr val="0041B6"/>
              </a:solidFill>
            </a:endParaRPr>
          </a:p>
        </p:txBody>
      </p:sp>
    </p:spTree>
    <p:extLst>
      <p:ext uri="{BB962C8B-B14F-4D97-AF65-F5344CB8AC3E}">
        <p14:creationId xmlns:p14="http://schemas.microsoft.com/office/powerpoint/2010/main" val="3652159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1450" y="0"/>
            <a:ext cx="8801100" cy="1938992"/>
          </a:xfrm>
          <a:prstGeom prst="rect">
            <a:avLst/>
          </a:prstGeom>
        </p:spPr>
        <p:txBody>
          <a:bodyPr wrap="square">
            <a:spAutoFit/>
          </a:bodyPr>
          <a:lstStyle/>
          <a:p>
            <a:pPr algn="ctr"/>
            <a:r>
              <a:rPr lang="ru-RU" sz="2800" dirty="0" err="1">
                <a:solidFill>
                  <a:srgbClr val="0041B6"/>
                </a:solidFill>
              </a:rPr>
              <a:t>Модельна</a:t>
            </a:r>
            <a:r>
              <a:rPr lang="ru-RU" sz="2800" dirty="0">
                <a:solidFill>
                  <a:srgbClr val="0041B6"/>
                </a:solidFill>
              </a:rPr>
              <a:t> </a:t>
            </a:r>
            <a:r>
              <a:rPr lang="ru-RU" sz="2800" dirty="0" err="1">
                <a:solidFill>
                  <a:srgbClr val="0041B6"/>
                </a:solidFill>
              </a:rPr>
              <a:t>навчальна</a:t>
            </a:r>
            <a:r>
              <a:rPr lang="ru-RU" sz="2800" dirty="0">
                <a:solidFill>
                  <a:srgbClr val="0041B6"/>
                </a:solidFill>
              </a:rPr>
              <a:t> </a:t>
            </a:r>
            <a:r>
              <a:rPr lang="ru-RU" sz="2800" dirty="0" err="1">
                <a:solidFill>
                  <a:srgbClr val="0041B6"/>
                </a:solidFill>
              </a:rPr>
              <a:t>програма</a:t>
            </a:r>
            <a:r>
              <a:rPr lang="ru-RU" sz="2800" dirty="0">
                <a:solidFill>
                  <a:srgbClr val="0041B6"/>
                </a:solidFill>
              </a:rPr>
              <a:t> </a:t>
            </a:r>
            <a:r>
              <a:rPr lang="ru-RU" sz="2800" dirty="0" smtClean="0">
                <a:solidFill>
                  <a:srgbClr val="0041B6"/>
                </a:solidFill>
              </a:rPr>
              <a:t>«</a:t>
            </a:r>
            <a:r>
              <a:rPr lang="ru-RU" sz="2800" dirty="0" err="1">
                <a:solidFill>
                  <a:srgbClr val="0041B6"/>
                </a:solidFill>
              </a:rPr>
              <a:t>Хімія</a:t>
            </a:r>
            <a:r>
              <a:rPr lang="ru-RU" sz="2800" dirty="0">
                <a:solidFill>
                  <a:srgbClr val="0041B6"/>
                </a:solidFill>
              </a:rPr>
              <a:t>. 7–9 </a:t>
            </a:r>
            <a:r>
              <a:rPr lang="ru-RU" sz="2800" dirty="0" err="1">
                <a:solidFill>
                  <a:srgbClr val="0041B6"/>
                </a:solidFill>
              </a:rPr>
              <a:t>класи</a:t>
            </a:r>
            <a:r>
              <a:rPr lang="ru-RU" sz="2800" dirty="0">
                <a:solidFill>
                  <a:srgbClr val="0041B6"/>
                </a:solidFill>
              </a:rPr>
              <a:t>» </a:t>
            </a:r>
          </a:p>
          <a:p>
            <a:pPr algn="ctr"/>
            <a:r>
              <a:rPr lang="ru-RU" sz="2800" dirty="0">
                <a:solidFill>
                  <a:srgbClr val="0041B6"/>
                </a:solidFill>
              </a:rPr>
              <a:t>для </a:t>
            </a:r>
            <a:r>
              <a:rPr lang="ru-RU" sz="2800" dirty="0" err="1">
                <a:solidFill>
                  <a:srgbClr val="0041B6"/>
                </a:solidFill>
              </a:rPr>
              <a:t>закладів</a:t>
            </a:r>
            <a:r>
              <a:rPr lang="ru-RU" sz="2800" dirty="0">
                <a:solidFill>
                  <a:srgbClr val="0041B6"/>
                </a:solidFill>
              </a:rPr>
              <a:t> </a:t>
            </a:r>
            <a:r>
              <a:rPr lang="ru-RU" sz="2800" dirty="0" err="1">
                <a:solidFill>
                  <a:srgbClr val="0041B6"/>
                </a:solidFill>
              </a:rPr>
              <a:t>загальної</a:t>
            </a:r>
            <a:r>
              <a:rPr lang="ru-RU" sz="2800" dirty="0">
                <a:solidFill>
                  <a:srgbClr val="0041B6"/>
                </a:solidFill>
              </a:rPr>
              <a:t> </a:t>
            </a:r>
            <a:r>
              <a:rPr lang="ru-RU" sz="2800" dirty="0" err="1">
                <a:solidFill>
                  <a:srgbClr val="0041B6"/>
                </a:solidFill>
              </a:rPr>
              <a:t>середньої</a:t>
            </a:r>
            <a:r>
              <a:rPr lang="ru-RU" sz="2800" dirty="0">
                <a:solidFill>
                  <a:srgbClr val="0041B6"/>
                </a:solidFill>
              </a:rPr>
              <a:t> </a:t>
            </a:r>
            <a:r>
              <a:rPr lang="ru-RU" sz="2800" dirty="0" err="1">
                <a:solidFill>
                  <a:srgbClr val="0041B6"/>
                </a:solidFill>
              </a:rPr>
              <a:t>освіти</a:t>
            </a:r>
            <a:r>
              <a:rPr lang="ru-RU" sz="2800" dirty="0">
                <a:solidFill>
                  <a:srgbClr val="0041B6"/>
                </a:solidFill>
              </a:rPr>
              <a:t> </a:t>
            </a:r>
          </a:p>
          <a:p>
            <a:pPr algn="ctr"/>
            <a:r>
              <a:rPr lang="ru-RU" sz="2800" dirty="0">
                <a:solidFill>
                  <a:srgbClr val="0041B6"/>
                </a:solidFill>
              </a:rPr>
              <a:t>(автор Григорович О. В.) </a:t>
            </a:r>
            <a:r>
              <a:rPr lang="ru-RU" dirty="0" smtClean="0">
                <a:solidFill>
                  <a:srgbClr val="0041B6"/>
                </a:solidFill>
              </a:rPr>
              <a:t> </a:t>
            </a:r>
            <a:endParaRPr lang="ru-RU" dirty="0">
              <a:solidFill>
                <a:srgbClr val="0041B6"/>
              </a:solidFill>
            </a:endParaRPr>
          </a:p>
          <a:p>
            <a:pPr algn="ctr"/>
            <a:r>
              <a:rPr lang="ru-RU" dirty="0">
                <a:solidFill>
                  <a:srgbClr val="0041B6"/>
                </a:solidFill>
              </a:rPr>
              <a:t>«Рекомендовано </a:t>
            </a:r>
            <a:r>
              <a:rPr lang="ru-RU" dirty="0" err="1">
                <a:solidFill>
                  <a:srgbClr val="0041B6"/>
                </a:solidFill>
              </a:rPr>
              <a:t>Міністерством</a:t>
            </a:r>
            <a:r>
              <a:rPr lang="ru-RU" dirty="0">
                <a:solidFill>
                  <a:srgbClr val="0041B6"/>
                </a:solidFill>
              </a:rPr>
              <a:t> </a:t>
            </a:r>
            <a:r>
              <a:rPr lang="ru-RU" dirty="0" err="1">
                <a:solidFill>
                  <a:srgbClr val="0041B6"/>
                </a:solidFill>
              </a:rPr>
              <a:t>освіти</a:t>
            </a:r>
            <a:r>
              <a:rPr lang="ru-RU" dirty="0">
                <a:solidFill>
                  <a:srgbClr val="0041B6"/>
                </a:solidFill>
              </a:rPr>
              <a:t> і науки </a:t>
            </a:r>
            <a:r>
              <a:rPr lang="ru-RU" dirty="0" err="1">
                <a:solidFill>
                  <a:srgbClr val="0041B6"/>
                </a:solidFill>
              </a:rPr>
              <a:t>України</a:t>
            </a:r>
            <a:r>
              <a:rPr lang="ru-RU" dirty="0">
                <a:solidFill>
                  <a:srgbClr val="0041B6"/>
                </a:solidFill>
              </a:rPr>
              <a:t>» </a:t>
            </a:r>
          </a:p>
          <a:p>
            <a:pPr algn="ctr"/>
            <a:r>
              <a:rPr lang="ru-RU" dirty="0">
                <a:solidFill>
                  <a:srgbClr val="0041B6"/>
                </a:solidFill>
              </a:rPr>
              <a:t>(наказ </a:t>
            </a:r>
            <a:r>
              <a:rPr lang="ru-RU" dirty="0" err="1">
                <a:solidFill>
                  <a:srgbClr val="0041B6"/>
                </a:solidFill>
              </a:rPr>
              <a:t>Міністерства</a:t>
            </a:r>
            <a:r>
              <a:rPr lang="ru-RU" dirty="0">
                <a:solidFill>
                  <a:srgbClr val="0041B6"/>
                </a:solidFill>
              </a:rPr>
              <a:t> </a:t>
            </a:r>
            <a:r>
              <a:rPr lang="ru-RU" dirty="0" err="1">
                <a:solidFill>
                  <a:srgbClr val="0041B6"/>
                </a:solidFill>
              </a:rPr>
              <a:t>освіти</a:t>
            </a:r>
            <a:r>
              <a:rPr lang="ru-RU" dirty="0">
                <a:solidFill>
                  <a:srgbClr val="0041B6"/>
                </a:solidFill>
              </a:rPr>
              <a:t> і науки </a:t>
            </a:r>
            <a:r>
              <a:rPr lang="ru-RU" dirty="0" err="1">
                <a:solidFill>
                  <a:srgbClr val="0041B6"/>
                </a:solidFill>
              </a:rPr>
              <a:t>України</a:t>
            </a:r>
            <a:r>
              <a:rPr lang="ru-RU" dirty="0">
                <a:solidFill>
                  <a:srgbClr val="0041B6"/>
                </a:solidFill>
              </a:rPr>
              <a:t> </a:t>
            </a:r>
            <a:r>
              <a:rPr lang="ru-RU" dirty="0" err="1">
                <a:solidFill>
                  <a:srgbClr val="0041B6"/>
                </a:solidFill>
              </a:rPr>
              <a:t>від</a:t>
            </a:r>
            <a:r>
              <a:rPr lang="ru-RU" dirty="0">
                <a:solidFill>
                  <a:srgbClr val="0041B6"/>
                </a:solidFill>
              </a:rPr>
              <a:t> 27.12.2023 № 1575) </a:t>
            </a:r>
          </a:p>
        </p:txBody>
      </p:sp>
      <p:graphicFrame>
        <p:nvGraphicFramePr>
          <p:cNvPr id="3" name="Таблица 2"/>
          <p:cNvGraphicFramePr>
            <a:graphicFrameLocks noGrp="1"/>
          </p:cNvGraphicFramePr>
          <p:nvPr>
            <p:extLst>
              <p:ext uri="{D42A27DB-BD31-4B8C-83A1-F6EECF244321}">
                <p14:modId xmlns:p14="http://schemas.microsoft.com/office/powerpoint/2010/main" val="2336550200"/>
              </p:ext>
            </p:extLst>
          </p:nvPr>
        </p:nvGraphicFramePr>
        <p:xfrm>
          <a:off x="111158" y="2546092"/>
          <a:ext cx="8872822" cy="4485640"/>
        </p:xfrm>
        <a:graphic>
          <a:graphicData uri="http://schemas.openxmlformats.org/drawingml/2006/table">
            <a:tbl>
              <a:tblPr firstRow="1" bandRow="1">
                <a:tableStyleId>{5C22544A-7EE6-4342-B048-85BDC9FD1C3A}</a:tableStyleId>
              </a:tblPr>
              <a:tblGrid>
                <a:gridCol w="878478"/>
                <a:gridCol w="7994344"/>
              </a:tblGrid>
              <a:tr h="370840">
                <a:tc>
                  <a:txBody>
                    <a:bodyPr/>
                    <a:lstStyle/>
                    <a:p>
                      <a:r>
                        <a:rPr lang="uk-UA" dirty="0" smtClean="0"/>
                        <a:t>Клас</a:t>
                      </a:r>
                      <a:endParaRPr lang="ru-RU" dirty="0"/>
                    </a:p>
                  </a:txBody>
                  <a:tcPr/>
                </a:tc>
                <a:tc>
                  <a:txBody>
                    <a:bodyPr/>
                    <a:lstStyle/>
                    <a:p>
                      <a:r>
                        <a:rPr lang="uk-UA" dirty="0" smtClean="0"/>
                        <a:t>Формування й розвиток умінь</a:t>
                      </a:r>
                      <a:endParaRPr lang="ru-RU" dirty="0"/>
                    </a:p>
                  </a:txBody>
                  <a:tcPr/>
                </a:tc>
              </a:tr>
              <a:tr h="370840">
                <a:tc>
                  <a:txBody>
                    <a:bodyPr/>
                    <a:lstStyle/>
                    <a:p>
                      <a:r>
                        <a:rPr lang="uk-UA" dirty="0" smtClean="0"/>
                        <a:t>7</a:t>
                      </a:r>
                      <a:endParaRPr lang="ru-RU" dirty="0"/>
                    </a:p>
                  </a:txBody>
                  <a:tcPr/>
                </a:tc>
                <a:tc>
                  <a:txBody>
                    <a:bodyPr/>
                    <a:lstStyle/>
                    <a:p>
                      <a:pPr marL="342900" indent="-342900">
                        <a:buAutoNum type="arabicPeriod"/>
                      </a:pPr>
                      <a:r>
                        <a:rPr lang="uk-UA" dirty="0" smtClean="0"/>
                        <a:t>Тема 1. Хімія. Перші кроки (розвиток уміння безпечного хімічного експериментування). </a:t>
                      </a:r>
                    </a:p>
                    <a:p>
                      <a:pPr marL="342900" indent="-342900">
                        <a:buAutoNum type="arabicPeriod"/>
                      </a:pPr>
                      <a:r>
                        <a:rPr lang="uk-UA" dirty="0" smtClean="0"/>
                        <a:t>Тема 2. Від хімічних елементів до хімічних сполук. </a:t>
                      </a:r>
                    </a:p>
                    <a:p>
                      <a:pPr marL="342900" indent="-342900">
                        <a:buAutoNum type="arabicPeriod"/>
                      </a:pPr>
                      <a:r>
                        <a:rPr lang="uk-UA" dirty="0" smtClean="0"/>
                        <a:t>Тема 3. Досліджуємо речовини та суміші. </a:t>
                      </a:r>
                    </a:p>
                    <a:p>
                      <a:pPr marL="342900" indent="-342900">
                        <a:buAutoNum type="arabicPeriod"/>
                      </a:pPr>
                      <a:r>
                        <a:rPr lang="uk-UA" dirty="0" smtClean="0"/>
                        <a:t>Тема 4. Моделюємо фізичні та хімічні явища.</a:t>
                      </a:r>
                    </a:p>
                  </a:txBody>
                  <a:tcPr/>
                </a:tc>
              </a:tr>
              <a:tr h="370840">
                <a:tc>
                  <a:txBody>
                    <a:bodyPr/>
                    <a:lstStyle/>
                    <a:p>
                      <a:r>
                        <a:rPr lang="uk-UA" dirty="0" smtClean="0"/>
                        <a:t>8</a:t>
                      </a:r>
                      <a:endParaRPr lang="ru-RU" dirty="0"/>
                    </a:p>
                  </a:txBody>
                  <a:tcPr/>
                </a:tc>
                <a:tc>
                  <a:txBody>
                    <a:bodyPr/>
                    <a:lstStyle/>
                    <a:p>
                      <a:pPr marL="342900" indent="-342900">
                        <a:buAutoNum type="arabicPeriod"/>
                      </a:pPr>
                      <a:r>
                        <a:rPr lang="uk-UA" dirty="0" smtClean="0"/>
                        <a:t>Тема 1. Пізнаємо кількісні закони хімії. </a:t>
                      </a:r>
                    </a:p>
                    <a:p>
                      <a:pPr marL="342900" indent="-342900">
                        <a:buAutoNum type="arabicPeriod"/>
                      </a:pPr>
                      <a:r>
                        <a:rPr lang="uk-UA" dirty="0" smtClean="0"/>
                        <a:t>Тема 2. Досліджуємо гази довкілля. </a:t>
                      </a:r>
                    </a:p>
                    <a:p>
                      <a:pPr marL="342900" indent="-342900">
                        <a:buAutoNum type="arabicPeriod"/>
                      </a:pPr>
                      <a:r>
                        <a:rPr lang="uk-UA" dirty="0" smtClean="0"/>
                        <a:t>Тема 3. Досліджуємо будову атома. </a:t>
                      </a:r>
                    </a:p>
                    <a:p>
                      <a:pPr marL="342900" indent="-342900">
                        <a:buAutoNum type="arabicPeriod"/>
                      </a:pPr>
                      <a:r>
                        <a:rPr lang="uk-UA" dirty="0" smtClean="0"/>
                        <a:t>Тема 4. Досліджуємо будову речовини. </a:t>
                      </a:r>
                    </a:p>
                  </a:txBody>
                  <a:tcPr/>
                </a:tc>
              </a:tr>
              <a:tr h="370840">
                <a:tc>
                  <a:txBody>
                    <a:bodyPr/>
                    <a:lstStyle/>
                    <a:p>
                      <a:r>
                        <a:rPr lang="uk-UA" dirty="0" smtClean="0"/>
                        <a:t>9</a:t>
                      </a:r>
                      <a:endParaRPr lang="ru-RU" dirty="0"/>
                    </a:p>
                  </a:txBody>
                  <a:tcPr/>
                </a:tc>
                <a:tc>
                  <a:txBody>
                    <a:bodyPr/>
                    <a:lstStyle/>
                    <a:p>
                      <a:pPr marL="0" indent="0">
                        <a:buNone/>
                      </a:pPr>
                      <a:r>
                        <a:rPr lang="ru-RU" dirty="0" smtClean="0"/>
                        <a:t>Тема 1. </a:t>
                      </a:r>
                      <a:r>
                        <a:rPr lang="ru-RU" dirty="0" err="1" smtClean="0"/>
                        <a:t>Досліджуємо</a:t>
                      </a:r>
                      <a:r>
                        <a:rPr lang="ru-RU" dirty="0" smtClean="0"/>
                        <a:t> </a:t>
                      </a:r>
                      <a:r>
                        <a:rPr lang="ru-RU" dirty="0" err="1" smtClean="0"/>
                        <a:t>розчинність</a:t>
                      </a:r>
                      <a:r>
                        <a:rPr lang="ru-RU" dirty="0" smtClean="0"/>
                        <a:t> </a:t>
                      </a:r>
                      <a:r>
                        <a:rPr lang="ru-RU" dirty="0" err="1" smtClean="0"/>
                        <a:t>речовин</a:t>
                      </a:r>
                      <a:r>
                        <a:rPr lang="ru-RU" dirty="0" smtClean="0"/>
                        <a:t> і </a:t>
                      </a:r>
                      <a:r>
                        <a:rPr lang="ru-RU" dirty="0" err="1" smtClean="0"/>
                        <a:t>розчини</a:t>
                      </a:r>
                      <a:r>
                        <a:rPr lang="ru-RU" dirty="0" smtClean="0"/>
                        <a:t>. </a:t>
                      </a:r>
                    </a:p>
                    <a:p>
                      <a:pPr marL="0" indent="0">
                        <a:buNone/>
                      </a:pPr>
                      <a:r>
                        <a:rPr lang="ru-RU" dirty="0" smtClean="0"/>
                        <a:t>Тема 2. </a:t>
                      </a:r>
                      <a:r>
                        <a:rPr lang="ru-RU" dirty="0" err="1" smtClean="0"/>
                        <a:t>Досліджуємо</a:t>
                      </a:r>
                      <a:r>
                        <a:rPr lang="ru-RU" dirty="0" smtClean="0"/>
                        <a:t> </a:t>
                      </a:r>
                      <a:r>
                        <a:rPr lang="ru-RU" dirty="0" err="1" smtClean="0"/>
                        <a:t>хімічні</a:t>
                      </a:r>
                      <a:r>
                        <a:rPr lang="ru-RU" dirty="0" smtClean="0"/>
                        <a:t> </a:t>
                      </a:r>
                      <a:r>
                        <a:rPr lang="ru-RU" dirty="0" err="1" smtClean="0"/>
                        <a:t>реакції</a:t>
                      </a:r>
                      <a:r>
                        <a:rPr lang="ru-RU" dirty="0" smtClean="0"/>
                        <a:t> в </a:t>
                      </a:r>
                      <a:r>
                        <a:rPr lang="ru-RU" dirty="0" err="1" smtClean="0"/>
                        <a:t>розчинах</a:t>
                      </a:r>
                      <a:r>
                        <a:rPr lang="ru-RU" dirty="0" smtClean="0"/>
                        <a:t>. </a:t>
                      </a:r>
                    </a:p>
                    <a:p>
                      <a:pPr marL="0" indent="0">
                        <a:buNone/>
                      </a:pPr>
                      <a:r>
                        <a:rPr lang="ru-RU" dirty="0" smtClean="0"/>
                        <a:t>Тема 3. </a:t>
                      </a:r>
                      <a:r>
                        <a:rPr lang="ru-RU" dirty="0" err="1" smtClean="0"/>
                        <a:t>Досліджуємо</a:t>
                      </a:r>
                      <a:r>
                        <a:rPr lang="ru-RU" dirty="0" smtClean="0"/>
                        <a:t> </a:t>
                      </a:r>
                      <a:r>
                        <a:rPr lang="ru-RU" dirty="0" err="1" smtClean="0"/>
                        <a:t>органічні</a:t>
                      </a:r>
                      <a:r>
                        <a:rPr lang="ru-RU" dirty="0" smtClean="0"/>
                        <a:t> </a:t>
                      </a:r>
                      <a:r>
                        <a:rPr lang="ru-RU" dirty="0" err="1" smtClean="0"/>
                        <a:t>речовини</a:t>
                      </a:r>
                      <a:r>
                        <a:rPr lang="ru-RU" dirty="0" smtClean="0"/>
                        <a:t>. </a:t>
                      </a:r>
                    </a:p>
                    <a:p>
                      <a:pPr marL="0" indent="0">
                        <a:buNone/>
                      </a:pPr>
                      <a:r>
                        <a:rPr lang="ru-RU" dirty="0" smtClean="0"/>
                        <a:t>Тема 4. </a:t>
                      </a:r>
                      <a:r>
                        <a:rPr lang="ru-RU" dirty="0" err="1" smtClean="0"/>
                        <a:t>Узагальнюємо</a:t>
                      </a:r>
                      <a:r>
                        <a:rPr lang="ru-RU" dirty="0" smtClean="0"/>
                        <a:t> </a:t>
                      </a:r>
                      <a:r>
                        <a:rPr lang="ru-RU" dirty="0" err="1" smtClean="0"/>
                        <a:t>результати</a:t>
                      </a:r>
                      <a:r>
                        <a:rPr lang="ru-RU" dirty="0" smtClean="0"/>
                        <a:t> </a:t>
                      </a:r>
                      <a:r>
                        <a:rPr lang="ru-RU" dirty="0" err="1" smtClean="0"/>
                        <a:t>навчальної</a:t>
                      </a:r>
                      <a:r>
                        <a:rPr lang="ru-RU" dirty="0" smtClean="0"/>
                        <a:t> </a:t>
                      </a:r>
                      <a:r>
                        <a:rPr lang="ru-RU" dirty="0" err="1" smtClean="0"/>
                        <a:t>діяльності</a:t>
                      </a:r>
                      <a:r>
                        <a:rPr lang="ru-RU" dirty="0" smtClean="0"/>
                        <a:t>. </a:t>
                      </a:r>
                    </a:p>
                    <a:p>
                      <a:pPr marL="0" indent="0">
                        <a:buNone/>
                      </a:pPr>
                      <a:endParaRPr lang="ru-RU" dirty="0"/>
                    </a:p>
                  </a:txBody>
                  <a:tcPr/>
                </a:tc>
              </a:tr>
            </a:tbl>
          </a:graphicData>
        </a:graphic>
      </p:graphicFrame>
    </p:spTree>
    <p:extLst>
      <p:ext uri="{BB962C8B-B14F-4D97-AF65-F5344CB8AC3E}">
        <p14:creationId xmlns:p14="http://schemas.microsoft.com/office/powerpoint/2010/main" val="4266390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 y="812064"/>
            <a:ext cx="9145828" cy="562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68880" y="137159"/>
            <a:ext cx="4625369" cy="646331"/>
          </a:xfrm>
          <a:prstGeom prst="rect">
            <a:avLst/>
          </a:prstGeom>
          <a:noFill/>
        </p:spPr>
        <p:txBody>
          <a:bodyPr wrap="none" rtlCol="0">
            <a:spAutoFit/>
          </a:bodyPr>
          <a:lstStyle/>
          <a:p>
            <a:r>
              <a:rPr lang="uk-UA" sz="3600" dirty="0" smtClean="0">
                <a:solidFill>
                  <a:srgbClr val="0041B6"/>
                </a:solidFill>
              </a:rPr>
              <a:t>ФРАГМЕНТ ПРОГРАМИ</a:t>
            </a:r>
            <a:endParaRPr lang="ru-RU" sz="3600" dirty="0">
              <a:solidFill>
                <a:srgbClr val="0041B6"/>
              </a:solidFill>
            </a:endParaRPr>
          </a:p>
        </p:txBody>
      </p:sp>
    </p:spTree>
    <p:extLst>
      <p:ext uri="{BB962C8B-B14F-4D97-AF65-F5344CB8AC3E}">
        <p14:creationId xmlns:p14="http://schemas.microsoft.com/office/powerpoint/2010/main" val="1671630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2870" y="979855"/>
            <a:ext cx="8961120" cy="5016758"/>
          </a:xfrm>
          <a:prstGeom prst="rect">
            <a:avLst/>
          </a:prstGeom>
        </p:spPr>
        <p:txBody>
          <a:bodyPr wrap="square">
            <a:spAutoFit/>
          </a:bodyPr>
          <a:lstStyle/>
          <a:p>
            <a:pPr marL="285750" indent="-285750">
              <a:buFont typeface="Wingdings" pitchFamily="2" charset="2"/>
              <a:buChar char="Ø"/>
            </a:pPr>
            <a:r>
              <a:rPr lang="ru-RU" sz="2000" dirty="0" err="1" smtClean="0"/>
              <a:t>Відповідність</a:t>
            </a:r>
            <a:r>
              <a:rPr lang="ru-RU" sz="2000" dirty="0" smtClean="0"/>
              <a:t> </a:t>
            </a:r>
            <a:r>
              <a:rPr lang="ru-RU" sz="2000" dirty="0" err="1"/>
              <a:t>вимогам</a:t>
            </a:r>
            <a:r>
              <a:rPr lang="ru-RU" sz="2000" dirty="0"/>
              <a:t> державного стандарту </a:t>
            </a:r>
            <a:r>
              <a:rPr lang="ru-RU" sz="2000" dirty="0" err="1"/>
              <a:t>базової</a:t>
            </a:r>
            <a:r>
              <a:rPr lang="ru-RU" sz="2000" dirty="0"/>
              <a:t>  </a:t>
            </a:r>
            <a:r>
              <a:rPr lang="ru-RU" sz="2000" dirty="0" err="1"/>
              <a:t>середньої</a:t>
            </a:r>
            <a:r>
              <a:rPr lang="ru-RU" sz="2000" dirty="0"/>
              <a:t>  </a:t>
            </a:r>
            <a:r>
              <a:rPr lang="ru-RU" sz="2000" dirty="0" err="1"/>
              <a:t>освіти</a:t>
            </a:r>
            <a:r>
              <a:rPr lang="ru-RU" sz="2000" dirty="0"/>
              <a:t>  та  </a:t>
            </a:r>
            <a:r>
              <a:rPr lang="ru-RU" sz="2000" dirty="0" err="1"/>
              <a:t>концепції</a:t>
            </a:r>
            <a:r>
              <a:rPr lang="ru-RU" sz="2000" dirty="0"/>
              <a:t>  «Нова  </a:t>
            </a:r>
            <a:r>
              <a:rPr lang="ru-RU" sz="2000" dirty="0" err="1" smtClean="0"/>
              <a:t>українська</a:t>
            </a:r>
            <a:r>
              <a:rPr lang="ru-RU" sz="2000" dirty="0" smtClean="0"/>
              <a:t> </a:t>
            </a:r>
            <a:r>
              <a:rPr lang="ru-RU" sz="2000" dirty="0"/>
              <a:t>школа</a:t>
            </a:r>
            <a:r>
              <a:rPr lang="ru-RU" sz="2000" dirty="0" smtClean="0"/>
              <a:t>»;</a:t>
            </a:r>
          </a:p>
          <a:p>
            <a:pPr marL="285750" indent="-285750">
              <a:buFont typeface="Wingdings" pitchFamily="2" charset="2"/>
              <a:buChar char="Ø"/>
            </a:pPr>
            <a:r>
              <a:rPr lang="ru-RU" sz="2000" dirty="0" err="1" smtClean="0"/>
              <a:t>можливості</a:t>
            </a:r>
            <a:r>
              <a:rPr lang="ru-RU" sz="2000" dirty="0" smtClean="0"/>
              <a:t> </a:t>
            </a:r>
            <a:r>
              <a:rPr lang="ru-RU" sz="2000" dirty="0" err="1"/>
              <a:t>адаптації</a:t>
            </a:r>
            <a:r>
              <a:rPr lang="ru-RU" sz="2000" dirty="0"/>
              <a:t> </a:t>
            </a:r>
            <a:r>
              <a:rPr lang="ru-RU" sz="2000" dirty="0" err="1"/>
              <a:t>програми</a:t>
            </a:r>
            <a:r>
              <a:rPr lang="ru-RU" sz="2000" dirty="0"/>
              <a:t> до </a:t>
            </a:r>
            <a:r>
              <a:rPr lang="ru-RU" sz="2000" dirty="0" err="1" smtClean="0"/>
              <a:t>особливостей</a:t>
            </a:r>
            <a:r>
              <a:rPr lang="ru-RU" sz="2000" dirty="0" smtClean="0"/>
              <a:t> </a:t>
            </a:r>
            <a:r>
              <a:rPr lang="ru-RU" sz="2000" dirty="0" err="1"/>
              <a:t>учнів</a:t>
            </a:r>
            <a:r>
              <a:rPr lang="ru-RU" sz="2000" dirty="0"/>
              <a:t> та умов </a:t>
            </a:r>
            <a:r>
              <a:rPr lang="ru-RU" sz="2000" dirty="0" err="1"/>
              <a:t>навчання</a:t>
            </a:r>
            <a:r>
              <a:rPr lang="ru-RU" sz="2000" dirty="0"/>
              <a:t> в конкретному </a:t>
            </a:r>
            <a:r>
              <a:rPr lang="ru-RU" sz="2000" dirty="0" err="1" smtClean="0"/>
              <a:t>закладі</a:t>
            </a:r>
            <a:r>
              <a:rPr lang="ru-RU" sz="2000" dirty="0" smtClean="0"/>
              <a:t> </a:t>
            </a:r>
            <a:r>
              <a:rPr lang="ru-RU" sz="2000" dirty="0" err="1" smtClean="0"/>
              <a:t>освіти</a:t>
            </a:r>
            <a:r>
              <a:rPr lang="ru-RU" sz="2000" dirty="0" smtClean="0"/>
              <a:t>;</a:t>
            </a:r>
          </a:p>
          <a:p>
            <a:pPr marL="285750" indent="-285750">
              <a:buFont typeface="Wingdings" pitchFamily="2" charset="2"/>
              <a:buChar char="Ø"/>
            </a:pPr>
            <a:r>
              <a:rPr lang="ru-RU" sz="2000" dirty="0" err="1" smtClean="0"/>
              <a:t>спрямованість</a:t>
            </a:r>
            <a:r>
              <a:rPr lang="ru-RU" sz="2000" dirty="0" smtClean="0"/>
              <a:t> </a:t>
            </a:r>
            <a:r>
              <a:rPr lang="ru-RU" sz="2000" dirty="0" err="1"/>
              <a:t>програми</a:t>
            </a:r>
            <a:r>
              <a:rPr lang="ru-RU" sz="2000" dirty="0"/>
              <a:t> на </a:t>
            </a:r>
            <a:r>
              <a:rPr lang="ru-RU" sz="2000" dirty="0" err="1"/>
              <a:t>розвиток</a:t>
            </a:r>
            <a:r>
              <a:rPr lang="ru-RU" sz="2000" dirty="0"/>
              <a:t> </a:t>
            </a:r>
            <a:r>
              <a:rPr lang="ru-RU" sz="2000" dirty="0" smtClean="0"/>
              <a:t> критичного </a:t>
            </a:r>
            <a:r>
              <a:rPr lang="ru-RU" sz="2000" dirty="0" err="1"/>
              <a:t>мислення</a:t>
            </a:r>
            <a:r>
              <a:rPr lang="ru-RU" sz="2000" dirty="0"/>
              <a:t>, </a:t>
            </a:r>
            <a:r>
              <a:rPr lang="ru-RU" sz="2000" dirty="0" err="1"/>
              <a:t>творчих</a:t>
            </a:r>
            <a:r>
              <a:rPr lang="ru-RU" sz="2000" dirty="0"/>
              <a:t> </a:t>
            </a:r>
            <a:r>
              <a:rPr lang="ru-RU" sz="2000" dirty="0" err="1" smtClean="0"/>
              <a:t>здібностей</a:t>
            </a:r>
            <a:r>
              <a:rPr lang="ru-RU" sz="2000" dirty="0" smtClean="0"/>
              <a:t>;</a:t>
            </a:r>
          </a:p>
          <a:p>
            <a:pPr marL="285750" indent="-285750">
              <a:buFont typeface="Wingdings" pitchFamily="2" charset="2"/>
              <a:buChar char="Ø"/>
            </a:pPr>
            <a:r>
              <a:rPr lang="ru-RU" sz="2000" dirty="0" err="1" smtClean="0"/>
              <a:t>наявність</a:t>
            </a:r>
            <a:r>
              <a:rPr lang="ru-RU" sz="2000" dirty="0" smtClean="0"/>
              <a:t> </a:t>
            </a:r>
            <a:r>
              <a:rPr lang="ru-RU" sz="2000" dirty="0" err="1" smtClean="0"/>
              <a:t>актуальної</a:t>
            </a:r>
            <a:r>
              <a:rPr lang="ru-RU" sz="2000" dirty="0" smtClean="0"/>
              <a:t> </a:t>
            </a:r>
            <a:r>
              <a:rPr lang="ru-RU" sz="2000" dirty="0"/>
              <a:t>та </a:t>
            </a:r>
            <a:r>
              <a:rPr lang="ru-RU" sz="2000" dirty="0" err="1"/>
              <a:t>достовірної</a:t>
            </a:r>
            <a:r>
              <a:rPr lang="ru-RU" sz="2000" dirty="0"/>
              <a:t> </a:t>
            </a:r>
            <a:r>
              <a:rPr lang="ru-RU" sz="2000" dirty="0" err="1" smtClean="0"/>
              <a:t>інформації</a:t>
            </a:r>
            <a:r>
              <a:rPr lang="ru-RU" sz="2000" dirty="0" smtClean="0"/>
              <a:t>, </a:t>
            </a:r>
            <a:r>
              <a:rPr lang="ru-RU" sz="2000" dirty="0" err="1" smtClean="0"/>
              <a:t>що</a:t>
            </a:r>
            <a:r>
              <a:rPr lang="ru-RU" sz="2000" dirty="0" smtClean="0"/>
              <a:t>  </a:t>
            </a:r>
            <a:r>
              <a:rPr lang="ru-RU" sz="2000" dirty="0" err="1"/>
              <a:t>відповідає</a:t>
            </a:r>
            <a:r>
              <a:rPr lang="ru-RU" sz="2000" dirty="0"/>
              <a:t>  </a:t>
            </a:r>
            <a:r>
              <a:rPr lang="ru-RU" sz="2000" dirty="0" err="1"/>
              <a:t>сучасним</a:t>
            </a:r>
            <a:r>
              <a:rPr lang="ru-RU" sz="2000" dirty="0"/>
              <a:t>  </a:t>
            </a:r>
            <a:r>
              <a:rPr lang="ru-RU" sz="2000" dirty="0" err="1"/>
              <a:t>геополітичним</a:t>
            </a:r>
            <a:r>
              <a:rPr lang="ru-RU" sz="2000" dirty="0"/>
              <a:t>  та  </a:t>
            </a:r>
            <a:r>
              <a:rPr lang="ru-RU" sz="2000" dirty="0" err="1" smtClean="0"/>
              <a:t>соціально-економічним</a:t>
            </a:r>
            <a:r>
              <a:rPr lang="ru-RU" sz="2000" dirty="0" smtClean="0"/>
              <a:t>  </a:t>
            </a:r>
            <a:r>
              <a:rPr lang="ru-RU" sz="2000" dirty="0" err="1"/>
              <a:t>реаліям</a:t>
            </a:r>
            <a:r>
              <a:rPr lang="ru-RU" sz="2000" dirty="0"/>
              <a:t>,  </a:t>
            </a:r>
            <a:r>
              <a:rPr lang="ru-RU" sz="2000" dirty="0" err="1"/>
              <a:t>доступності</a:t>
            </a:r>
            <a:r>
              <a:rPr lang="ru-RU" sz="2000" dirty="0"/>
              <a:t>  та  </a:t>
            </a:r>
            <a:r>
              <a:rPr lang="ru-RU" sz="2000" dirty="0" err="1" smtClean="0"/>
              <a:t>зрозумілості</a:t>
            </a:r>
            <a:r>
              <a:rPr lang="ru-RU" sz="2000" dirty="0" smtClean="0"/>
              <a:t> </a:t>
            </a:r>
            <a:r>
              <a:rPr lang="ru-RU" sz="2000" dirty="0" err="1"/>
              <a:t>матеріалів</a:t>
            </a:r>
            <a:r>
              <a:rPr lang="ru-RU" sz="2000" dirty="0"/>
              <a:t> </a:t>
            </a:r>
            <a:r>
              <a:rPr lang="ru-RU" sz="2000" dirty="0" err="1"/>
              <a:t>програми</a:t>
            </a:r>
            <a:r>
              <a:rPr lang="ru-RU" sz="2000" dirty="0"/>
              <a:t> для </a:t>
            </a:r>
            <a:r>
              <a:rPr lang="ru-RU" sz="2000" dirty="0" err="1"/>
              <a:t>вчителя</a:t>
            </a:r>
            <a:r>
              <a:rPr lang="ru-RU" sz="2000" dirty="0"/>
              <a:t> та </a:t>
            </a:r>
            <a:r>
              <a:rPr lang="ru-RU" sz="2000" dirty="0" err="1"/>
              <a:t>учнів</a:t>
            </a:r>
            <a:r>
              <a:rPr lang="ru-RU" sz="2000" dirty="0"/>
              <a:t>. </a:t>
            </a:r>
            <a:endParaRPr lang="ru-RU" sz="2000" dirty="0" smtClean="0"/>
          </a:p>
          <a:p>
            <a:pPr marL="285750" indent="-285750">
              <a:buFont typeface="Wingdings" pitchFamily="2" charset="2"/>
              <a:buChar char="Ø"/>
            </a:pPr>
            <a:endParaRPr lang="ru-RU" sz="2000" dirty="0" smtClean="0"/>
          </a:p>
          <a:p>
            <a:pPr algn="ctr"/>
            <a:r>
              <a:rPr lang="ru-RU" sz="2000" dirty="0" err="1" smtClean="0"/>
              <a:t>Також</a:t>
            </a:r>
            <a:r>
              <a:rPr lang="ru-RU" sz="2000" dirty="0" smtClean="0"/>
              <a:t> </a:t>
            </a:r>
            <a:r>
              <a:rPr lang="ru-RU" sz="2000" dirty="0" err="1" smtClean="0"/>
              <a:t>важливо</a:t>
            </a:r>
            <a:r>
              <a:rPr lang="ru-RU" sz="2000" dirty="0" smtClean="0"/>
              <a:t> </a:t>
            </a:r>
            <a:r>
              <a:rPr lang="ru-RU" sz="2000" dirty="0" err="1"/>
              <a:t>враховувати</a:t>
            </a:r>
            <a:r>
              <a:rPr lang="ru-RU" sz="2000" dirty="0"/>
              <a:t> </a:t>
            </a:r>
            <a:r>
              <a:rPr lang="ru-RU" sz="2000" dirty="0" err="1"/>
              <a:t>особисті</a:t>
            </a:r>
            <a:r>
              <a:rPr lang="ru-RU" sz="2000" dirty="0"/>
              <a:t> </a:t>
            </a:r>
            <a:r>
              <a:rPr lang="ru-RU" sz="2000" dirty="0" err="1"/>
              <a:t>професійні</a:t>
            </a:r>
            <a:r>
              <a:rPr lang="ru-RU" sz="2000" dirty="0"/>
              <a:t> </a:t>
            </a:r>
            <a:r>
              <a:rPr lang="ru-RU" sz="2000" dirty="0" err="1" smtClean="0"/>
              <a:t>компетенції</a:t>
            </a:r>
            <a:r>
              <a:rPr lang="ru-RU" sz="2000" dirty="0" smtClean="0"/>
              <a:t> </a:t>
            </a:r>
            <a:r>
              <a:rPr lang="ru-RU" sz="2000" dirty="0" err="1"/>
              <a:t>вчителя</a:t>
            </a:r>
            <a:r>
              <a:rPr lang="ru-RU" sz="2000" dirty="0"/>
              <a:t> та </a:t>
            </a:r>
            <a:r>
              <a:rPr lang="ru-RU" sz="2000" dirty="0" err="1"/>
              <a:t>його</a:t>
            </a:r>
            <a:r>
              <a:rPr lang="ru-RU" sz="2000" dirty="0"/>
              <a:t> </a:t>
            </a:r>
            <a:r>
              <a:rPr lang="ru-RU" sz="2000" dirty="0" err="1"/>
              <a:t>особисті</a:t>
            </a:r>
            <a:r>
              <a:rPr lang="ru-RU" sz="2000" dirty="0"/>
              <a:t> </a:t>
            </a:r>
            <a:r>
              <a:rPr lang="ru-RU" sz="2000" dirty="0" err="1"/>
              <a:t>підходи</a:t>
            </a:r>
            <a:r>
              <a:rPr lang="ru-RU" sz="2000" dirty="0"/>
              <a:t> до </a:t>
            </a:r>
            <a:r>
              <a:rPr lang="ru-RU" sz="2000" dirty="0" err="1"/>
              <a:t>навчання</a:t>
            </a:r>
            <a:r>
              <a:rPr lang="ru-RU" sz="2000" dirty="0" smtClean="0"/>
              <a:t>.</a:t>
            </a:r>
          </a:p>
          <a:p>
            <a:pPr algn="ctr"/>
            <a:endParaRPr lang="ru-RU" sz="2000" dirty="0" smtClean="0"/>
          </a:p>
          <a:p>
            <a:pPr algn="just"/>
            <a:r>
              <a:rPr lang="ru-RU" sz="2000" b="1" dirty="0" err="1" smtClean="0">
                <a:solidFill>
                  <a:srgbClr val="0041B6"/>
                </a:solidFill>
              </a:rPr>
              <a:t>Вибір</a:t>
            </a:r>
            <a:r>
              <a:rPr lang="ru-RU" sz="2000" b="1" dirty="0" smtClean="0">
                <a:solidFill>
                  <a:srgbClr val="0041B6"/>
                </a:solidFill>
              </a:rPr>
              <a:t> </a:t>
            </a:r>
            <a:r>
              <a:rPr lang="ru-RU" sz="2000" b="1" dirty="0" err="1">
                <a:solidFill>
                  <a:srgbClr val="0041B6"/>
                </a:solidFill>
              </a:rPr>
              <a:t>програми</a:t>
            </a:r>
            <a:r>
              <a:rPr lang="ru-RU" sz="2000" b="1" dirty="0">
                <a:solidFill>
                  <a:srgbClr val="0041B6"/>
                </a:solidFill>
              </a:rPr>
              <a:t> повинен бути </a:t>
            </a:r>
            <a:r>
              <a:rPr lang="ru-RU" sz="2000" b="1" dirty="0" err="1">
                <a:solidFill>
                  <a:srgbClr val="0041B6"/>
                </a:solidFill>
              </a:rPr>
              <a:t>обґрунтованим</a:t>
            </a:r>
            <a:r>
              <a:rPr lang="ru-RU" sz="2000" b="1" dirty="0">
                <a:solidFill>
                  <a:srgbClr val="0041B6"/>
                </a:solidFill>
              </a:rPr>
              <a:t> та </a:t>
            </a:r>
            <a:r>
              <a:rPr lang="ru-RU" sz="2000" b="1" dirty="0" err="1" smtClean="0">
                <a:solidFill>
                  <a:srgbClr val="0041B6"/>
                </a:solidFill>
              </a:rPr>
              <a:t>відповідати</a:t>
            </a:r>
            <a:r>
              <a:rPr lang="ru-RU" sz="2000" b="1" dirty="0" smtClean="0">
                <a:solidFill>
                  <a:srgbClr val="0041B6"/>
                </a:solidFill>
              </a:rPr>
              <a:t>  </a:t>
            </a:r>
            <a:r>
              <a:rPr lang="ru-RU" sz="2000" b="1" dirty="0">
                <a:solidFill>
                  <a:srgbClr val="0041B6"/>
                </a:solidFill>
              </a:rPr>
              <a:t>потребам  та  </a:t>
            </a:r>
            <a:r>
              <a:rPr lang="ru-RU" sz="2000" b="1" dirty="0" err="1" smtClean="0">
                <a:solidFill>
                  <a:srgbClr val="0041B6"/>
                </a:solidFill>
              </a:rPr>
              <a:t>можливостям</a:t>
            </a:r>
            <a:r>
              <a:rPr lang="ru-RU" sz="2000" b="1" dirty="0" smtClean="0">
                <a:solidFill>
                  <a:srgbClr val="0041B6"/>
                </a:solidFill>
              </a:rPr>
              <a:t>  </a:t>
            </a:r>
            <a:r>
              <a:rPr lang="ru-RU" sz="2000" b="1" dirty="0" err="1">
                <a:solidFill>
                  <a:srgbClr val="0041B6"/>
                </a:solidFill>
              </a:rPr>
              <a:t>конкретної</a:t>
            </a:r>
            <a:r>
              <a:rPr lang="ru-RU" sz="2000" b="1" dirty="0">
                <a:solidFill>
                  <a:srgbClr val="0041B6"/>
                </a:solidFill>
              </a:rPr>
              <a:t>  </a:t>
            </a:r>
            <a:r>
              <a:rPr lang="ru-RU" sz="2000" b="1" dirty="0" err="1">
                <a:solidFill>
                  <a:srgbClr val="0041B6"/>
                </a:solidFill>
              </a:rPr>
              <a:t>групи</a:t>
            </a:r>
            <a:r>
              <a:rPr lang="ru-RU" sz="2000" b="1" dirty="0">
                <a:solidFill>
                  <a:srgbClr val="0041B6"/>
                </a:solidFill>
              </a:rPr>
              <a:t> </a:t>
            </a:r>
            <a:r>
              <a:rPr lang="ru-RU" sz="2000" b="1" dirty="0" err="1" smtClean="0">
                <a:solidFill>
                  <a:srgbClr val="0041B6"/>
                </a:solidFill>
              </a:rPr>
              <a:t>учнів</a:t>
            </a:r>
            <a:r>
              <a:rPr lang="ru-RU" sz="2000" b="1" dirty="0" smtClean="0">
                <a:solidFill>
                  <a:srgbClr val="0041B6"/>
                </a:solidFill>
              </a:rPr>
              <a:t> </a:t>
            </a:r>
            <a:r>
              <a:rPr lang="ru-RU" sz="2000" b="1" dirty="0">
                <a:solidFill>
                  <a:srgbClr val="0041B6"/>
                </a:solidFill>
              </a:rPr>
              <a:t>та </a:t>
            </a:r>
            <a:r>
              <a:rPr lang="ru-RU" sz="2000" b="1" dirty="0" smtClean="0">
                <a:solidFill>
                  <a:srgbClr val="0041B6"/>
                </a:solidFill>
              </a:rPr>
              <a:t>закладу </a:t>
            </a:r>
            <a:r>
              <a:rPr lang="ru-RU" sz="2000" b="1" dirty="0" err="1" smtClean="0">
                <a:solidFill>
                  <a:srgbClr val="0041B6"/>
                </a:solidFill>
              </a:rPr>
              <a:t>освіти</a:t>
            </a:r>
            <a:r>
              <a:rPr lang="ru-RU" sz="2000" b="1" dirty="0" smtClean="0">
                <a:solidFill>
                  <a:srgbClr val="0041B6"/>
                </a:solidFill>
              </a:rPr>
              <a:t>.</a:t>
            </a:r>
            <a:endParaRPr lang="ru-RU" sz="2000" b="1" dirty="0">
              <a:solidFill>
                <a:srgbClr val="0041B6"/>
              </a:solidFill>
            </a:endParaRPr>
          </a:p>
          <a:p>
            <a:endParaRPr lang="ru-RU" sz="2000" dirty="0"/>
          </a:p>
        </p:txBody>
      </p:sp>
      <p:sp>
        <p:nvSpPr>
          <p:cNvPr id="3" name="TextBox 2"/>
          <p:cNvSpPr txBox="1"/>
          <p:nvPr/>
        </p:nvSpPr>
        <p:spPr>
          <a:xfrm>
            <a:off x="1297819" y="122604"/>
            <a:ext cx="6571222" cy="646331"/>
          </a:xfrm>
          <a:prstGeom prst="rect">
            <a:avLst/>
          </a:prstGeom>
          <a:noFill/>
        </p:spPr>
        <p:txBody>
          <a:bodyPr wrap="none" rtlCol="0">
            <a:spAutoFit/>
          </a:bodyPr>
          <a:lstStyle/>
          <a:p>
            <a:r>
              <a:rPr lang="uk-UA" sz="3600" dirty="0" smtClean="0">
                <a:solidFill>
                  <a:srgbClr val="0041B6"/>
                </a:solidFill>
              </a:rPr>
              <a:t>Орієнтовні критерії вибору МНП</a:t>
            </a:r>
            <a:endParaRPr lang="ru-RU" sz="3600" dirty="0">
              <a:solidFill>
                <a:srgbClr val="0041B6"/>
              </a:solidFill>
            </a:endParaRPr>
          </a:p>
        </p:txBody>
      </p:sp>
    </p:spTree>
    <p:extLst>
      <p:ext uri="{BB962C8B-B14F-4D97-AF65-F5344CB8AC3E}">
        <p14:creationId xmlns:p14="http://schemas.microsoft.com/office/powerpoint/2010/main" val="2102121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25730" y="453628"/>
            <a:ext cx="8663940" cy="4801314"/>
          </a:xfrm>
          <a:prstGeom prst="rect">
            <a:avLst/>
          </a:prstGeom>
        </p:spPr>
        <p:txBody>
          <a:bodyPr wrap="square">
            <a:spAutoFit/>
          </a:bodyPr>
          <a:lstStyle/>
          <a:p>
            <a:pPr algn="just"/>
            <a:r>
              <a:rPr lang="ru-RU" b="1" dirty="0" smtClean="0">
                <a:solidFill>
                  <a:srgbClr val="0041B6"/>
                </a:solidFill>
              </a:rPr>
              <a:t>	</a:t>
            </a:r>
            <a:r>
              <a:rPr lang="ru-RU" b="1" dirty="0" err="1" smtClean="0">
                <a:solidFill>
                  <a:srgbClr val="0041B6"/>
                </a:solidFill>
              </a:rPr>
              <a:t>Адаптивність</a:t>
            </a:r>
            <a:r>
              <a:rPr lang="ru-RU" dirty="0" smtClean="0"/>
              <a:t> </a:t>
            </a:r>
            <a:r>
              <a:rPr lang="ru-RU" dirty="0"/>
              <a:t>у </a:t>
            </a:r>
            <a:r>
              <a:rPr lang="ru-RU" dirty="0" err="1"/>
              <a:t>модельних</a:t>
            </a:r>
            <a:r>
              <a:rPr lang="ru-RU" dirty="0"/>
              <a:t> </a:t>
            </a:r>
            <a:r>
              <a:rPr lang="ru-RU" dirty="0" err="1"/>
              <a:t>навчальних</a:t>
            </a:r>
            <a:r>
              <a:rPr lang="ru-RU" dirty="0"/>
              <a:t> </a:t>
            </a:r>
            <a:r>
              <a:rPr lang="ru-RU" dirty="0" err="1"/>
              <a:t>програмах</a:t>
            </a:r>
            <a:r>
              <a:rPr lang="ru-RU" dirty="0"/>
              <a:t> </a:t>
            </a:r>
            <a:r>
              <a:rPr lang="ru-RU" dirty="0" err="1" smtClean="0"/>
              <a:t>природничої</a:t>
            </a:r>
            <a:r>
              <a:rPr lang="ru-RU" dirty="0" smtClean="0"/>
              <a:t> </a:t>
            </a:r>
            <a:r>
              <a:rPr lang="ru-RU" dirty="0" err="1"/>
              <a:t>освітньої</a:t>
            </a:r>
            <a:r>
              <a:rPr lang="ru-RU" dirty="0"/>
              <a:t> </a:t>
            </a:r>
            <a:r>
              <a:rPr lang="ru-RU" dirty="0" err="1"/>
              <a:t>галузі</a:t>
            </a:r>
            <a:r>
              <a:rPr lang="ru-RU" dirty="0"/>
              <a:t> </a:t>
            </a:r>
            <a:r>
              <a:rPr lang="ru-RU" dirty="0" err="1"/>
              <a:t>означає</a:t>
            </a:r>
            <a:r>
              <a:rPr lang="ru-RU" dirty="0"/>
              <a:t> </a:t>
            </a:r>
            <a:r>
              <a:rPr lang="ru-RU" dirty="0" err="1"/>
              <a:t>здатність</a:t>
            </a:r>
            <a:r>
              <a:rPr lang="ru-RU" dirty="0"/>
              <a:t> </a:t>
            </a:r>
            <a:r>
              <a:rPr lang="ru-RU" dirty="0" err="1" smtClean="0"/>
              <a:t>програми</a:t>
            </a:r>
            <a:r>
              <a:rPr lang="ru-RU" dirty="0" smtClean="0"/>
              <a:t> </a:t>
            </a:r>
            <a:r>
              <a:rPr lang="ru-RU" dirty="0" err="1"/>
              <a:t>відповідати</a:t>
            </a:r>
            <a:r>
              <a:rPr lang="ru-RU" dirty="0"/>
              <a:t> на потреби </a:t>
            </a:r>
            <a:r>
              <a:rPr lang="ru-RU" dirty="0" err="1"/>
              <a:t>різних</a:t>
            </a:r>
            <a:r>
              <a:rPr lang="ru-RU" dirty="0"/>
              <a:t> </a:t>
            </a:r>
            <a:r>
              <a:rPr lang="ru-RU" dirty="0" err="1"/>
              <a:t>учнів</a:t>
            </a:r>
            <a:r>
              <a:rPr lang="ru-RU" dirty="0"/>
              <a:t>, </a:t>
            </a:r>
            <a:r>
              <a:rPr lang="ru-RU" dirty="0" err="1"/>
              <a:t>забезпечуючи</a:t>
            </a:r>
            <a:r>
              <a:rPr lang="ru-RU" dirty="0"/>
              <a:t> </a:t>
            </a:r>
            <a:r>
              <a:rPr lang="ru-RU" dirty="0" err="1" smtClean="0"/>
              <a:t>їхню</a:t>
            </a:r>
            <a:r>
              <a:rPr lang="ru-RU" dirty="0" smtClean="0"/>
              <a:t> </a:t>
            </a:r>
            <a:r>
              <a:rPr lang="ru-RU" dirty="0" err="1"/>
              <a:t>успішність</a:t>
            </a:r>
            <a:r>
              <a:rPr lang="ru-RU" dirty="0"/>
              <a:t> у </a:t>
            </a:r>
            <a:r>
              <a:rPr lang="ru-RU" dirty="0" err="1"/>
              <a:t>навчанні</a:t>
            </a:r>
            <a:r>
              <a:rPr lang="ru-RU" dirty="0"/>
              <a:t>. </a:t>
            </a:r>
            <a:r>
              <a:rPr lang="ru-RU" dirty="0" err="1"/>
              <a:t>Це</a:t>
            </a:r>
            <a:r>
              <a:rPr lang="ru-RU" dirty="0"/>
              <a:t> </a:t>
            </a:r>
            <a:r>
              <a:rPr lang="ru-RU" dirty="0" err="1"/>
              <a:t>може</a:t>
            </a:r>
            <a:r>
              <a:rPr lang="ru-RU" dirty="0"/>
              <a:t> бути </a:t>
            </a:r>
            <a:r>
              <a:rPr lang="ru-RU" dirty="0" err="1"/>
              <a:t>досягнуто</a:t>
            </a:r>
            <a:r>
              <a:rPr lang="ru-RU" dirty="0"/>
              <a:t> </a:t>
            </a:r>
            <a:r>
              <a:rPr lang="ru-RU" dirty="0" smtClean="0"/>
              <a:t>шляхом  </a:t>
            </a:r>
            <a:r>
              <a:rPr lang="ru-RU" dirty="0" err="1"/>
              <a:t>включення</a:t>
            </a:r>
            <a:r>
              <a:rPr lang="ru-RU" dirty="0"/>
              <a:t>  </a:t>
            </a:r>
            <a:r>
              <a:rPr lang="ru-RU" dirty="0" err="1"/>
              <a:t>різноманітних</a:t>
            </a:r>
            <a:r>
              <a:rPr lang="ru-RU" dirty="0"/>
              <a:t>  </a:t>
            </a:r>
            <a:r>
              <a:rPr lang="ru-RU" dirty="0" err="1"/>
              <a:t>методів</a:t>
            </a:r>
            <a:r>
              <a:rPr lang="ru-RU" dirty="0"/>
              <a:t>  </a:t>
            </a:r>
            <a:r>
              <a:rPr lang="ru-RU" dirty="0" err="1"/>
              <a:t>навчання</a:t>
            </a:r>
            <a:r>
              <a:rPr lang="ru-RU" dirty="0"/>
              <a:t>, </a:t>
            </a:r>
            <a:r>
              <a:rPr lang="ru-RU" dirty="0" err="1" smtClean="0"/>
              <a:t>матеріалів</a:t>
            </a:r>
            <a:r>
              <a:rPr lang="ru-RU" dirty="0" smtClean="0"/>
              <a:t> </a:t>
            </a:r>
            <a:r>
              <a:rPr lang="ru-RU" dirty="0"/>
              <a:t>та </a:t>
            </a:r>
            <a:r>
              <a:rPr lang="ru-RU" dirty="0" err="1"/>
              <a:t>оцінювання</a:t>
            </a:r>
            <a:r>
              <a:rPr lang="ru-RU" dirty="0"/>
              <a:t>, </a:t>
            </a:r>
            <a:r>
              <a:rPr lang="ru-RU" dirty="0" err="1"/>
              <a:t>які</a:t>
            </a:r>
            <a:r>
              <a:rPr lang="ru-RU" dirty="0"/>
              <a:t> </a:t>
            </a:r>
            <a:r>
              <a:rPr lang="ru-RU" dirty="0" err="1"/>
              <a:t>вимагають</a:t>
            </a:r>
            <a:r>
              <a:rPr lang="ru-RU" dirty="0"/>
              <a:t> потреби </a:t>
            </a:r>
            <a:r>
              <a:rPr lang="ru-RU" dirty="0" err="1" smtClean="0"/>
              <a:t>різних</a:t>
            </a:r>
            <a:r>
              <a:rPr lang="ru-RU" dirty="0" smtClean="0"/>
              <a:t> </a:t>
            </a:r>
            <a:r>
              <a:rPr lang="ru-RU" dirty="0" err="1"/>
              <a:t>учнів</a:t>
            </a:r>
            <a:r>
              <a:rPr lang="ru-RU" dirty="0"/>
              <a:t>. 	</a:t>
            </a:r>
            <a:r>
              <a:rPr lang="ru-RU" dirty="0" err="1" smtClean="0"/>
              <a:t>Наприклад</a:t>
            </a:r>
            <a:r>
              <a:rPr lang="ru-RU" dirty="0"/>
              <a:t>, </a:t>
            </a:r>
            <a:r>
              <a:rPr lang="ru-RU" dirty="0" err="1"/>
              <a:t>можна</a:t>
            </a:r>
            <a:r>
              <a:rPr lang="ru-RU" dirty="0"/>
              <a:t> </a:t>
            </a:r>
            <a:r>
              <a:rPr lang="ru-RU" dirty="0" err="1"/>
              <a:t>використовувати</a:t>
            </a:r>
            <a:r>
              <a:rPr lang="ru-RU" dirty="0"/>
              <a:t> </a:t>
            </a:r>
            <a:r>
              <a:rPr lang="ru-RU" dirty="0" err="1" smtClean="0"/>
              <a:t>інтерактивні</a:t>
            </a:r>
            <a:r>
              <a:rPr lang="ru-RU" dirty="0" smtClean="0"/>
              <a:t> </a:t>
            </a:r>
            <a:r>
              <a:rPr lang="ru-RU" dirty="0" err="1"/>
              <a:t>вправи</a:t>
            </a:r>
            <a:r>
              <a:rPr lang="ru-RU" dirty="0"/>
              <a:t>, </a:t>
            </a:r>
            <a:r>
              <a:rPr lang="ru-RU" dirty="0" err="1"/>
              <a:t>відеоуроки</a:t>
            </a:r>
            <a:r>
              <a:rPr lang="ru-RU" dirty="0"/>
              <a:t>, </a:t>
            </a:r>
            <a:r>
              <a:rPr lang="ru-RU" dirty="0" err="1"/>
              <a:t>ігри</a:t>
            </a:r>
            <a:r>
              <a:rPr lang="ru-RU" dirty="0"/>
              <a:t> та </a:t>
            </a:r>
            <a:r>
              <a:rPr lang="ru-RU" dirty="0" err="1"/>
              <a:t>інші</a:t>
            </a:r>
            <a:r>
              <a:rPr lang="ru-RU" dirty="0"/>
              <a:t> </a:t>
            </a:r>
            <a:r>
              <a:rPr lang="ru-RU" dirty="0" err="1"/>
              <a:t>цікаві</a:t>
            </a:r>
            <a:r>
              <a:rPr lang="ru-RU" dirty="0"/>
              <a:t> </a:t>
            </a:r>
            <a:r>
              <a:rPr lang="ru-RU" dirty="0" err="1" smtClean="0"/>
              <a:t>матеріали</a:t>
            </a:r>
            <a:r>
              <a:rPr lang="ru-RU" dirty="0"/>
              <a:t>, </a:t>
            </a:r>
            <a:r>
              <a:rPr lang="ru-RU" dirty="0" err="1"/>
              <a:t>які</a:t>
            </a:r>
            <a:r>
              <a:rPr lang="ru-RU" dirty="0"/>
              <a:t> </a:t>
            </a:r>
            <a:r>
              <a:rPr lang="ru-RU" dirty="0" err="1"/>
              <a:t>сприяють</a:t>
            </a:r>
            <a:r>
              <a:rPr lang="ru-RU" dirty="0"/>
              <a:t> </a:t>
            </a:r>
            <a:r>
              <a:rPr lang="ru-RU" dirty="0" err="1"/>
              <a:t>залученню</a:t>
            </a:r>
            <a:r>
              <a:rPr lang="ru-RU" dirty="0"/>
              <a:t> </a:t>
            </a:r>
            <a:r>
              <a:rPr lang="ru-RU" dirty="0" err="1"/>
              <a:t>уваги</a:t>
            </a:r>
            <a:r>
              <a:rPr lang="ru-RU" dirty="0"/>
              <a:t> та </a:t>
            </a:r>
            <a:r>
              <a:rPr lang="ru-RU" dirty="0" err="1"/>
              <a:t>підвищенню</a:t>
            </a:r>
            <a:r>
              <a:rPr lang="ru-RU" dirty="0"/>
              <a:t> </a:t>
            </a:r>
            <a:r>
              <a:rPr lang="ru-RU" dirty="0" err="1" smtClean="0"/>
              <a:t>мотивації</a:t>
            </a:r>
            <a:r>
              <a:rPr lang="ru-RU" dirty="0" smtClean="0"/>
              <a:t> </a:t>
            </a:r>
            <a:r>
              <a:rPr lang="ru-RU" dirty="0" err="1"/>
              <a:t>учнів</a:t>
            </a:r>
            <a:r>
              <a:rPr lang="ru-RU" dirty="0"/>
              <a:t> до </a:t>
            </a:r>
            <a:r>
              <a:rPr lang="ru-RU" dirty="0" err="1"/>
              <a:t>навчання</a:t>
            </a:r>
            <a:r>
              <a:rPr lang="ru-RU" dirty="0"/>
              <a:t>. </a:t>
            </a:r>
            <a:r>
              <a:rPr lang="ru-RU" dirty="0" err="1"/>
              <a:t>Крім</a:t>
            </a:r>
            <a:r>
              <a:rPr lang="ru-RU" dirty="0"/>
              <a:t> того, </a:t>
            </a:r>
            <a:r>
              <a:rPr lang="ru-RU" dirty="0" err="1"/>
              <a:t>можна</a:t>
            </a:r>
            <a:r>
              <a:rPr lang="ru-RU" dirty="0"/>
              <a:t> </a:t>
            </a:r>
            <a:r>
              <a:rPr lang="ru-RU" dirty="0" err="1" smtClean="0"/>
              <a:t>забезпечити</a:t>
            </a:r>
            <a:r>
              <a:rPr lang="ru-RU" dirty="0" smtClean="0"/>
              <a:t>  </a:t>
            </a:r>
            <a:r>
              <a:rPr lang="ru-RU" dirty="0" err="1"/>
              <a:t>можливість</a:t>
            </a:r>
            <a:r>
              <a:rPr lang="ru-RU" dirty="0"/>
              <a:t>  </a:t>
            </a:r>
            <a:r>
              <a:rPr lang="ru-RU" dirty="0" err="1"/>
              <a:t>вибору</a:t>
            </a:r>
            <a:r>
              <a:rPr lang="ru-RU" dirty="0"/>
              <a:t>  </a:t>
            </a:r>
            <a:r>
              <a:rPr lang="ru-RU" dirty="0" err="1"/>
              <a:t>рівня</a:t>
            </a:r>
            <a:r>
              <a:rPr lang="ru-RU" dirty="0"/>
              <a:t>  </a:t>
            </a:r>
            <a:r>
              <a:rPr lang="ru-RU" dirty="0" err="1"/>
              <a:t>складності</a:t>
            </a:r>
            <a:r>
              <a:rPr lang="ru-RU" dirty="0"/>
              <a:t>  </a:t>
            </a:r>
            <a:r>
              <a:rPr lang="ru-RU" dirty="0" err="1"/>
              <a:t>завдань</a:t>
            </a:r>
            <a:r>
              <a:rPr lang="ru-RU" dirty="0"/>
              <a:t> </a:t>
            </a:r>
            <a:r>
              <a:rPr lang="ru-RU" dirty="0" err="1" smtClean="0"/>
              <a:t>або</a:t>
            </a:r>
            <a:r>
              <a:rPr lang="ru-RU" dirty="0" smtClean="0"/>
              <a:t> </a:t>
            </a:r>
            <a:r>
              <a:rPr lang="ru-RU" dirty="0"/>
              <a:t>тем, </a:t>
            </a:r>
            <a:r>
              <a:rPr lang="ru-RU" dirty="0" err="1"/>
              <a:t>які</a:t>
            </a:r>
            <a:r>
              <a:rPr lang="ru-RU" dirty="0"/>
              <a:t> </a:t>
            </a:r>
            <a:r>
              <a:rPr lang="ru-RU" dirty="0" err="1"/>
              <a:t>допоможуть</a:t>
            </a:r>
            <a:r>
              <a:rPr lang="ru-RU" dirty="0"/>
              <a:t> </a:t>
            </a:r>
            <a:r>
              <a:rPr lang="ru-RU" dirty="0" err="1"/>
              <a:t>врахувати</a:t>
            </a:r>
            <a:r>
              <a:rPr lang="ru-RU" dirty="0"/>
              <a:t> </a:t>
            </a:r>
            <a:r>
              <a:rPr lang="ru-RU" dirty="0" err="1"/>
              <a:t>індивідуальні</a:t>
            </a:r>
            <a:r>
              <a:rPr lang="ru-RU" dirty="0"/>
              <a:t> </a:t>
            </a:r>
            <a:r>
              <a:rPr lang="ru-RU" dirty="0" err="1" smtClean="0"/>
              <a:t>особливості</a:t>
            </a:r>
            <a:r>
              <a:rPr lang="ru-RU" dirty="0" smtClean="0"/>
              <a:t> </a:t>
            </a:r>
            <a:r>
              <a:rPr lang="ru-RU" dirty="0"/>
              <a:t>кожного </a:t>
            </a:r>
            <a:r>
              <a:rPr lang="ru-RU" dirty="0" err="1"/>
              <a:t>учня</a:t>
            </a:r>
            <a:r>
              <a:rPr lang="ru-RU" dirty="0"/>
              <a:t>.</a:t>
            </a:r>
          </a:p>
          <a:p>
            <a:pPr algn="just"/>
            <a:r>
              <a:rPr lang="ru-RU" dirty="0" smtClean="0"/>
              <a:t>	</a:t>
            </a:r>
            <a:r>
              <a:rPr lang="ru-RU" dirty="0" err="1" smtClean="0"/>
              <a:t>Оцінювання</a:t>
            </a:r>
            <a:r>
              <a:rPr lang="ru-RU" dirty="0" smtClean="0"/>
              <a:t> </a:t>
            </a:r>
            <a:r>
              <a:rPr lang="ru-RU" dirty="0" err="1"/>
              <a:t>може</a:t>
            </a:r>
            <a:r>
              <a:rPr lang="ru-RU" dirty="0"/>
              <a:t> бути </a:t>
            </a:r>
            <a:r>
              <a:rPr lang="ru-RU" dirty="0" err="1"/>
              <a:t>також</a:t>
            </a:r>
            <a:r>
              <a:rPr lang="ru-RU" dirty="0"/>
              <a:t> </a:t>
            </a:r>
            <a:r>
              <a:rPr lang="ru-RU" dirty="0" err="1"/>
              <a:t>адаптивним</a:t>
            </a:r>
            <a:r>
              <a:rPr lang="ru-RU" dirty="0"/>
              <a:t>, де </a:t>
            </a:r>
            <a:r>
              <a:rPr lang="ru-RU" dirty="0" err="1"/>
              <a:t>учні</a:t>
            </a:r>
            <a:r>
              <a:rPr lang="ru-RU" dirty="0"/>
              <a:t> </a:t>
            </a:r>
            <a:r>
              <a:rPr lang="ru-RU" dirty="0" err="1" smtClean="0"/>
              <a:t>можуть</a:t>
            </a:r>
            <a:r>
              <a:rPr lang="ru-RU" dirty="0" smtClean="0"/>
              <a:t> </a:t>
            </a:r>
            <a:r>
              <a:rPr lang="ru-RU" dirty="0" err="1"/>
              <a:t>продемонструвати</a:t>
            </a:r>
            <a:r>
              <a:rPr lang="ru-RU" dirty="0"/>
              <a:t> </a:t>
            </a:r>
            <a:r>
              <a:rPr lang="ru-RU" dirty="0" err="1"/>
              <a:t>свої</a:t>
            </a:r>
            <a:r>
              <a:rPr lang="ru-RU" dirty="0"/>
              <a:t> </a:t>
            </a:r>
            <a:r>
              <a:rPr lang="ru-RU" dirty="0" err="1"/>
              <a:t>знання</a:t>
            </a:r>
            <a:r>
              <a:rPr lang="ru-RU" dirty="0"/>
              <a:t> </a:t>
            </a:r>
            <a:r>
              <a:rPr lang="ru-RU" dirty="0" err="1"/>
              <a:t>різними</a:t>
            </a:r>
            <a:r>
              <a:rPr lang="ru-RU" dirty="0"/>
              <a:t> </a:t>
            </a:r>
            <a:r>
              <a:rPr lang="ru-RU" dirty="0" smtClean="0"/>
              <a:t>способами</a:t>
            </a:r>
            <a:r>
              <a:rPr lang="ru-RU" dirty="0"/>
              <a:t>, </a:t>
            </a:r>
            <a:r>
              <a:rPr lang="ru-RU" dirty="0" err="1"/>
              <a:t>наприклад</a:t>
            </a:r>
            <a:r>
              <a:rPr lang="ru-RU" dirty="0"/>
              <a:t>, за </a:t>
            </a:r>
            <a:r>
              <a:rPr lang="ru-RU" dirty="0" err="1"/>
              <a:t>допомогою</a:t>
            </a:r>
            <a:r>
              <a:rPr lang="ru-RU" dirty="0"/>
              <a:t> </a:t>
            </a:r>
            <a:r>
              <a:rPr lang="ru-RU" dirty="0" err="1"/>
              <a:t>письмових</a:t>
            </a:r>
            <a:r>
              <a:rPr lang="ru-RU" dirty="0"/>
              <a:t> </a:t>
            </a:r>
            <a:r>
              <a:rPr lang="ru-RU" dirty="0" err="1"/>
              <a:t>відповідей</a:t>
            </a:r>
            <a:r>
              <a:rPr lang="ru-RU" dirty="0"/>
              <a:t>, </a:t>
            </a:r>
            <a:r>
              <a:rPr lang="ru-RU" dirty="0" smtClean="0"/>
              <a:t> </a:t>
            </a:r>
            <a:r>
              <a:rPr lang="ru-RU" dirty="0" err="1" smtClean="0"/>
              <a:t>відеозаписів</a:t>
            </a:r>
            <a:r>
              <a:rPr lang="ru-RU" dirty="0" smtClean="0"/>
              <a:t> </a:t>
            </a:r>
            <a:r>
              <a:rPr lang="ru-RU" dirty="0" err="1"/>
              <a:t>або</a:t>
            </a:r>
            <a:r>
              <a:rPr lang="ru-RU" dirty="0"/>
              <a:t> </a:t>
            </a:r>
            <a:r>
              <a:rPr lang="ru-RU" dirty="0" err="1"/>
              <a:t>проектів</a:t>
            </a:r>
            <a:r>
              <a:rPr lang="ru-RU" dirty="0"/>
              <a:t>. </a:t>
            </a:r>
            <a:r>
              <a:rPr lang="ru-RU" dirty="0" err="1"/>
              <a:t>Це</a:t>
            </a:r>
            <a:r>
              <a:rPr lang="ru-RU" dirty="0"/>
              <a:t> </a:t>
            </a:r>
            <a:r>
              <a:rPr lang="ru-RU" dirty="0" err="1"/>
              <a:t>дозволяє</a:t>
            </a:r>
            <a:r>
              <a:rPr lang="ru-RU" dirty="0"/>
              <a:t> </a:t>
            </a:r>
            <a:r>
              <a:rPr lang="ru-RU" dirty="0" err="1"/>
              <a:t>учням</a:t>
            </a:r>
            <a:r>
              <a:rPr lang="ru-RU" dirty="0"/>
              <a:t> з </a:t>
            </a:r>
            <a:r>
              <a:rPr lang="ru-RU" dirty="0" err="1" smtClean="0"/>
              <a:t>іншими</a:t>
            </a:r>
            <a:r>
              <a:rPr lang="ru-RU" dirty="0" smtClean="0"/>
              <a:t>  </a:t>
            </a:r>
            <a:r>
              <a:rPr lang="ru-RU" dirty="0"/>
              <a:t>стилями  </a:t>
            </a:r>
            <a:r>
              <a:rPr lang="ru-RU" dirty="0" err="1"/>
              <a:t>навчання</a:t>
            </a:r>
            <a:r>
              <a:rPr lang="ru-RU" dirty="0"/>
              <a:t>  </a:t>
            </a:r>
            <a:r>
              <a:rPr lang="ru-RU" dirty="0" err="1"/>
              <a:t>продемонструвати</a:t>
            </a:r>
            <a:r>
              <a:rPr lang="ru-RU" dirty="0"/>
              <a:t>  </a:t>
            </a:r>
            <a:r>
              <a:rPr lang="ru-RU" dirty="0" err="1"/>
              <a:t>свої</a:t>
            </a:r>
            <a:r>
              <a:rPr lang="ru-RU" dirty="0"/>
              <a:t>  </a:t>
            </a:r>
            <a:r>
              <a:rPr lang="ru-RU" dirty="0" err="1"/>
              <a:t>знання</a:t>
            </a:r>
            <a:r>
              <a:rPr lang="ru-RU" dirty="0"/>
              <a:t>  </a:t>
            </a:r>
            <a:r>
              <a:rPr lang="ru-RU" dirty="0" smtClean="0"/>
              <a:t>і  </a:t>
            </a:r>
            <a:r>
              <a:rPr lang="ru-RU" dirty="0" err="1"/>
              <a:t>отримувати</a:t>
            </a:r>
            <a:r>
              <a:rPr lang="ru-RU" dirty="0"/>
              <a:t>  </a:t>
            </a:r>
            <a:r>
              <a:rPr lang="ru-RU" dirty="0" err="1"/>
              <a:t>зворотний</a:t>
            </a:r>
            <a:r>
              <a:rPr lang="ru-RU" dirty="0"/>
              <a:t>  </a:t>
            </a:r>
            <a:r>
              <a:rPr lang="ru-RU" dirty="0" err="1"/>
              <a:t>зв'язок</a:t>
            </a:r>
            <a:r>
              <a:rPr lang="ru-RU" dirty="0"/>
              <a:t>,  </a:t>
            </a:r>
            <a:r>
              <a:rPr lang="ru-RU" dirty="0" err="1"/>
              <a:t>що</a:t>
            </a:r>
            <a:r>
              <a:rPr lang="ru-RU" dirty="0"/>
              <a:t>  </a:t>
            </a:r>
            <a:r>
              <a:rPr lang="ru-RU" dirty="0" err="1"/>
              <a:t>відповідає</a:t>
            </a:r>
            <a:r>
              <a:rPr lang="ru-RU" dirty="0"/>
              <a:t>  </a:t>
            </a:r>
            <a:r>
              <a:rPr lang="ru-RU" dirty="0" err="1"/>
              <a:t>їхнім</a:t>
            </a:r>
            <a:r>
              <a:rPr lang="ru-RU" dirty="0"/>
              <a:t> </a:t>
            </a:r>
            <a:r>
              <a:rPr lang="ru-RU" dirty="0" smtClean="0"/>
              <a:t>потребам </a:t>
            </a:r>
            <a:r>
              <a:rPr lang="ru-RU" dirty="0"/>
              <a:t>та </a:t>
            </a:r>
            <a:r>
              <a:rPr lang="ru-RU" dirty="0" err="1"/>
              <a:t>здібностям</a:t>
            </a:r>
            <a:r>
              <a:rPr lang="ru-RU" dirty="0"/>
              <a:t>.</a:t>
            </a:r>
          </a:p>
          <a:p>
            <a:pPr algn="just"/>
            <a:r>
              <a:rPr lang="ru-RU" dirty="0" smtClean="0"/>
              <a:t>	Таким  </a:t>
            </a:r>
            <a:r>
              <a:rPr lang="ru-RU" dirty="0"/>
              <a:t>чином,  </a:t>
            </a:r>
            <a:r>
              <a:rPr lang="ru-RU" dirty="0" err="1"/>
              <a:t>адаптивність</a:t>
            </a:r>
            <a:r>
              <a:rPr lang="ru-RU" dirty="0"/>
              <a:t>  у  </a:t>
            </a:r>
            <a:r>
              <a:rPr lang="ru-RU" dirty="0" err="1"/>
              <a:t>модельних</a:t>
            </a:r>
            <a:r>
              <a:rPr lang="ru-RU" dirty="0"/>
              <a:t>  </a:t>
            </a:r>
            <a:r>
              <a:rPr lang="ru-RU" dirty="0" err="1" smtClean="0"/>
              <a:t>навчальних</a:t>
            </a:r>
            <a:r>
              <a:rPr lang="ru-RU" dirty="0" smtClean="0"/>
              <a:t> </a:t>
            </a:r>
            <a:r>
              <a:rPr lang="ru-RU" dirty="0" err="1"/>
              <a:t>програмах</a:t>
            </a:r>
            <a:r>
              <a:rPr lang="ru-RU" dirty="0"/>
              <a:t> </a:t>
            </a:r>
            <a:r>
              <a:rPr lang="ru-RU" dirty="0" err="1"/>
              <a:t>природничої</a:t>
            </a:r>
            <a:r>
              <a:rPr lang="ru-RU" dirty="0"/>
              <a:t> </a:t>
            </a:r>
            <a:r>
              <a:rPr lang="ru-RU" dirty="0" err="1"/>
              <a:t>освітньої</a:t>
            </a:r>
            <a:r>
              <a:rPr lang="ru-RU" dirty="0"/>
              <a:t> </a:t>
            </a:r>
            <a:r>
              <a:rPr lang="ru-RU" dirty="0" err="1"/>
              <a:t>галузі</a:t>
            </a:r>
            <a:r>
              <a:rPr lang="ru-RU" dirty="0"/>
              <a:t> є </a:t>
            </a:r>
            <a:r>
              <a:rPr lang="ru-RU" dirty="0" err="1" smtClean="0"/>
              <a:t>важливою</a:t>
            </a:r>
            <a:r>
              <a:rPr lang="ru-RU" dirty="0" smtClean="0"/>
              <a:t> </a:t>
            </a:r>
            <a:r>
              <a:rPr lang="ru-RU" dirty="0"/>
              <a:t>складною </a:t>
            </a:r>
            <a:r>
              <a:rPr lang="ru-RU" dirty="0" err="1"/>
              <a:t>успішністю</a:t>
            </a:r>
            <a:r>
              <a:rPr lang="ru-RU" dirty="0"/>
              <a:t> </a:t>
            </a:r>
            <a:r>
              <a:rPr lang="ru-RU" dirty="0" err="1"/>
              <a:t>учнів</a:t>
            </a:r>
            <a:r>
              <a:rPr lang="ru-RU" dirty="0"/>
              <a:t> і </a:t>
            </a:r>
            <a:r>
              <a:rPr lang="ru-RU" dirty="0" err="1"/>
              <a:t>забезпечує</a:t>
            </a:r>
            <a:r>
              <a:rPr lang="ru-RU" dirty="0"/>
              <a:t> </a:t>
            </a:r>
            <a:r>
              <a:rPr lang="ru-RU" dirty="0" err="1"/>
              <a:t>їх</a:t>
            </a:r>
            <a:r>
              <a:rPr lang="ru-RU" dirty="0"/>
              <a:t> </a:t>
            </a:r>
            <a:r>
              <a:rPr lang="ru-RU" dirty="0" err="1" smtClean="0"/>
              <a:t>якісну</a:t>
            </a:r>
            <a:r>
              <a:rPr lang="ru-RU" dirty="0" smtClean="0"/>
              <a:t> </a:t>
            </a:r>
            <a:r>
              <a:rPr lang="ru-RU" dirty="0" err="1" smtClean="0"/>
              <a:t>освіту</a:t>
            </a:r>
            <a:r>
              <a:rPr lang="ru-RU" dirty="0"/>
              <a:t>.</a:t>
            </a:r>
          </a:p>
        </p:txBody>
      </p:sp>
    </p:spTree>
    <p:extLst>
      <p:ext uri="{BB962C8B-B14F-4D97-AF65-F5344CB8AC3E}">
        <p14:creationId xmlns:p14="http://schemas.microsoft.com/office/powerpoint/2010/main" val="1830066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1440" y="123319"/>
            <a:ext cx="8961120" cy="3139321"/>
          </a:xfrm>
          <a:prstGeom prst="rect">
            <a:avLst/>
          </a:prstGeom>
        </p:spPr>
        <p:txBody>
          <a:bodyPr wrap="square">
            <a:spAutoFit/>
          </a:bodyPr>
          <a:lstStyle/>
          <a:p>
            <a:pPr algn="just"/>
            <a:r>
              <a:rPr lang="ru-RU" b="1" dirty="0" smtClean="0">
                <a:solidFill>
                  <a:srgbClr val="0041B6"/>
                </a:solidFill>
              </a:rPr>
              <a:t>	</a:t>
            </a:r>
            <a:r>
              <a:rPr lang="ru-RU" b="1" dirty="0" err="1" smtClean="0">
                <a:solidFill>
                  <a:srgbClr val="0041B6"/>
                </a:solidFill>
              </a:rPr>
              <a:t>Різноманітність</a:t>
            </a:r>
            <a:r>
              <a:rPr lang="ru-RU" b="1" dirty="0" smtClean="0">
                <a:solidFill>
                  <a:srgbClr val="0041B6"/>
                </a:solidFill>
              </a:rPr>
              <a:t> </a:t>
            </a:r>
            <a:r>
              <a:rPr lang="ru-RU" b="1" dirty="0" err="1">
                <a:solidFill>
                  <a:srgbClr val="0041B6"/>
                </a:solidFill>
              </a:rPr>
              <a:t>організаційних</a:t>
            </a:r>
            <a:r>
              <a:rPr lang="ru-RU" b="1" dirty="0">
                <a:solidFill>
                  <a:srgbClr val="0041B6"/>
                </a:solidFill>
              </a:rPr>
              <a:t> форм </a:t>
            </a:r>
            <a:r>
              <a:rPr lang="ru-RU" b="1" dirty="0" err="1">
                <a:solidFill>
                  <a:srgbClr val="0041B6"/>
                </a:solidFill>
              </a:rPr>
              <a:t>навчання</a:t>
            </a:r>
            <a:r>
              <a:rPr lang="ru-RU" b="1" dirty="0">
                <a:solidFill>
                  <a:srgbClr val="0041B6"/>
                </a:solidFill>
              </a:rPr>
              <a:t> (</a:t>
            </a:r>
            <a:r>
              <a:rPr lang="ru-RU" b="1" dirty="0" err="1" smtClean="0">
                <a:solidFill>
                  <a:srgbClr val="0041B6"/>
                </a:solidFill>
              </a:rPr>
              <a:t>видів</a:t>
            </a:r>
            <a:r>
              <a:rPr lang="ru-RU" b="1" dirty="0" smtClean="0">
                <a:solidFill>
                  <a:srgbClr val="0041B6"/>
                </a:solidFill>
              </a:rPr>
              <a:t>  </a:t>
            </a:r>
            <a:r>
              <a:rPr lang="ru-RU" b="1" dirty="0" err="1">
                <a:solidFill>
                  <a:srgbClr val="0041B6"/>
                </a:solidFill>
              </a:rPr>
              <a:t>діяльності</a:t>
            </a:r>
            <a:r>
              <a:rPr lang="ru-RU" b="1" dirty="0">
                <a:solidFill>
                  <a:srgbClr val="0041B6"/>
                </a:solidFill>
              </a:rPr>
              <a:t>).  </a:t>
            </a:r>
            <a:r>
              <a:rPr lang="ru-RU" dirty="0" err="1"/>
              <a:t>Основним</a:t>
            </a:r>
            <a:r>
              <a:rPr lang="ru-RU" dirty="0"/>
              <a:t>  видом  </a:t>
            </a:r>
            <a:r>
              <a:rPr lang="ru-RU" dirty="0" err="1"/>
              <a:t>діяльності</a:t>
            </a:r>
            <a:r>
              <a:rPr lang="ru-RU" dirty="0"/>
              <a:t>  </a:t>
            </a:r>
            <a:r>
              <a:rPr lang="ru-RU" dirty="0" err="1"/>
              <a:t>під</a:t>
            </a:r>
            <a:r>
              <a:rPr lang="ru-RU" dirty="0"/>
              <a:t>  час </a:t>
            </a:r>
            <a:r>
              <a:rPr lang="ru-RU" dirty="0" err="1" smtClean="0"/>
              <a:t>опанування</a:t>
            </a:r>
            <a:r>
              <a:rPr lang="ru-RU" dirty="0" smtClean="0"/>
              <a:t> </a:t>
            </a:r>
            <a:r>
              <a:rPr lang="ru-RU" dirty="0" err="1"/>
              <a:t>інтегрованого</a:t>
            </a:r>
            <a:r>
              <a:rPr lang="ru-RU" dirty="0"/>
              <a:t> курсу </a:t>
            </a:r>
            <a:r>
              <a:rPr lang="ru-RU" dirty="0" err="1"/>
              <a:t>автори</a:t>
            </a:r>
            <a:r>
              <a:rPr lang="ru-RU" dirty="0"/>
              <a:t> </a:t>
            </a:r>
            <a:r>
              <a:rPr lang="ru-RU" dirty="0" err="1"/>
              <a:t>всіх</a:t>
            </a:r>
            <a:r>
              <a:rPr lang="ru-RU" dirty="0"/>
              <a:t> </a:t>
            </a:r>
            <a:r>
              <a:rPr lang="ru-RU" dirty="0" err="1" smtClean="0"/>
              <a:t>модельних</a:t>
            </a:r>
            <a:r>
              <a:rPr lang="ru-RU" dirty="0" smtClean="0"/>
              <a:t> </a:t>
            </a:r>
            <a:r>
              <a:rPr lang="ru-RU" dirty="0" err="1"/>
              <a:t>навчальних</a:t>
            </a:r>
            <a:r>
              <a:rPr lang="ru-RU" dirty="0"/>
              <a:t> </a:t>
            </a:r>
            <a:r>
              <a:rPr lang="ru-RU" dirty="0" err="1"/>
              <a:t>програм</a:t>
            </a:r>
            <a:r>
              <a:rPr lang="ru-RU" dirty="0"/>
              <a:t> </a:t>
            </a:r>
            <a:r>
              <a:rPr lang="ru-RU" dirty="0" err="1"/>
              <a:t>пропонують</a:t>
            </a:r>
            <a:r>
              <a:rPr lang="ru-RU" dirty="0"/>
              <a:t> </a:t>
            </a:r>
            <a:r>
              <a:rPr lang="ru-RU" dirty="0" err="1"/>
              <a:t>активну</a:t>
            </a:r>
            <a:r>
              <a:rPr lang="ru-RU" dirty="0"/>
              <a:t> </a:t>
            </a:r>
            <a:r>
              <a:rPr lang="ru-RU" dirty="0" err="1" smtClean="0"/>
              <a:t>пізнавальну</a:t>
            </a:r>
            <a:r>
              <a:rPr lang="ru-RU" dirty="0" smtClean="0"/>
              <a:t> </a:t>
            </a:r>
            <a:r>
              <a:rPr lang="ru-RU" dirty="0" err="1"/>
              <a:t>діяльність</a:t>
            </a:r>
            <a:r>
              <a:rPr lang="ru-RU" dirty="0"/>
              <a:t> </a:t>
            </a:r>
            <a:r>
              <a:rPr lang="ru-RU" dirty="0" err="1"/>
              <a:t>здобувачів</a:t>
            </a:r>
            <a:r>
              <a:rPr lang="ru-RU" dirty="0"/>
              <a:t> </a:t>
            </a:r>
            <a:r>
              <a:rPr lang="ru-RU" dirty="0" err="1"/>
              <a:t>освіти</a:t>
            </a:r>
            <a:r>
              <a:rPr lang="ru-RU" dirty="0"/>
              <a:t>: </a:t>
            </a:r>
            <a:r>
              <a:rPr lang="ru-RU" dirty="0" err="1" smtClean="0"/>
              <a:t>індивідуальну</a:t>
            </a:r>
            <a:r>
              <a:rPr lang="ru-RU" dirty="0"/>
              <a:t> </a:t>
            </a:r>
            <a:r>
              <a:rPr lang="ru-RU" dirty="0" err="1"/>
              <a:t>або</a:t>
            </a:r>
            <a:r>
              <a:rPr lang="ru-RU" dirty="0"/>
              <a:t>  </a:t>
            </a:r>
            <a:r>
              <a:rPr lang="ru-RU" dirty="0" err="1"/>
              <a:t>групову</a:t>
            </a:r>
            <a:r>
              <a:rPr lang="ru-RU" dirty="0"/>
              <a:t>  </a:t>
            </a:r>
            <a:r>
              <a:rPr lang="ru-RU" dirty="0" err="1"/>
              <a:t>під</a:t>
            </a:r>
            <a:r>
              <a:rPr lang="ru-RU" dirty="0"/>
              <a:t>  </a:t>
            </a:r>
            <a:r>
              <a:rPr lang="ru-RU" dirty="0" err="1"/>
              <a:t>керівництвом</a:t>
            </a:r>
            <a:r>
              <a:rPr lang="ru-RU" dirty="0"/>
              <a:t>  </a:t>
            </a:r>
            <a:r>
              <a:rPr lang="ru-RU" dirty="0" err="1"/>
              <a:t>вчителя</a:t>
            </a:r>
            <a:r>
              <a:rPr lang="ru-RU" dirty="0"/>
              <a:t>  </a:t>
            </a:r>
            <a:r>
              <a:rPr lang="ru-RU" dirty="0" err="1"/>
              <a:t>або</a:t>
            </a:r>
            <a:r>
              <a:rPr lang="ru-RU" dirty="0"/>
              <a:t>  </a:t>
            </a:r>
            <a:r>
              <a:rPr lang="ru-RU" dirty="0" err="1"/>
              <a:t>іншими</a:t>
            </a:r>
            <a:r>
              <a:rPr lang="ru-RU" dirty="0"/>
              <a:t> </a:t>
            </a:r>
            <a:r>
              <a:rPr lang="ru-RU" dirty="0" smtClean="0"/>
              <a:t>особами</a:t>
            </a:r>
            <a:r>
              <a:rPr lang="ru-RU" dirty="0"/>
              <a:t>. </a:t>
            </a:r>
            <a:r>
              <a:rPr lang="ru-RU" dirty="0" err="1"/>
              <a:t>Саме</a:t>
            </a:r>
            <a:r>
              <a:rPr lang="ru-RU" dirty="0"/>
              <a:t> </a:t>
            </a:r>
            <a:r>
              <a:rPr lang="ru-RU" dirty="0" err="1"/>
              <a:t>діяльнісний</a:t>
            </a:r>
            <a:r>
              <a:rPr lang="ru-RU" dirty="0"/>
              <a:t> </a:t>
            </a:r>
            <a:r>
              <a:rPr lang="ru-RU" dirty="0" err="1"/>
              <a:t>підхід</a:t>
            </a:r>
            <a:r>
              <a:rPr lang="ru-RU" dirty="0"/>
              <a:t> </a:t>
            </a:r>
            <a:r>
              <a:rPr lang="ru-RU" dirty="0" err="1"/>
              <a:t>покладено</a:t>
            </a:r>
            <a:r>
              <a:rPr lang="ru-RU" dirty="0"/>
              <a:t> в основу </a:t>
            </a:r>
            <a:r>
              <a:rPr lang="ru-RU" dirty="0" err="1" smtClean="0"/>
              <a:t>пізнавальної</a:t>
            </a:r>
            <a:r>
              <a:rPr lang="ru-RU" dirty="0" smtClean="0"/>
              <a:t> </a:t>
            </a:r>
            <a:r>
              <a:rPr lang="ru-RU" dirty="0" err="1"/>
              <a:t>діяльності</a:t>
            </a:r>
            <a:r>
              <a:rPr lang="ru-RU" dirty="0"/>
              <a:t> </a:t>
            </a:r>
            <a:r>
              <a:rPr lang="ru-RU" dirty="0" err="1"/>
              <a:t>здобувачів</a:t>
            </a:r>
            <a:r>
              <a:rPr lang="ru-RU" dirty="0"/>
              <a:t> </a:t>
            </a:r>
            <a:r>
              <a:rPr lang="ru-RU" dirty="0" err="1"/>
              <a:t>освіти</a:t>
            </a:r>
            <a:r>
              <a:rPr lang="ru-RU" dirty="0"/>
              <a:t> за будь-</a:t>
            </a:r>
            <a:r>
              <a:rPr lang="ru-RU" dirty="0" err="1"/>
              <a:t>якою</a:t>
            </a:r>
            <a:r>
              <a:rPr lang="ru-RU" dirty="0"/>
              <a:t> </a:t>
            </a:r>
            <a:r>
              <a:rPr lang="ru-RU" dirty="0" smtClean="0"/>
              <a:t>з  </a:t>
            </a:r>
            <a:r>
              <a:rPr lang="ru-RU" dirty="0" err="1"/>
              <a:t>рекомендованих</a:t>
            </a:r>
            <a:r>
              <a:rPr lang="ru-RU" dirty="0"/>
              <a:t>  </a:t>
            </a:r>
            <a:r>
              <a:rPr lang="ru-RU" dirty="0" err="1"/>
              <a:t>модельних</a:t>
            </a:r>
            <a:r>
              <a:rPr lang="ru-RU" dirty="0"/>
              <a:t>  </a:t>
            </a:r>
            <a:r>
              <a:rPr lang="ru-RU" dirty="0" err="1"/>
              <a:t>навчальних</a:t>
            </a:r>
            <a:r>
              <a:rPr lang="ru-RU" dirty="0"/>
              <a:t>  </a:t>
            </a:r>
            <a:r>
              <a:rPr lang="ru-RU" dirty="0" err="1"/>
              <a:t>програм</a:t>
            </a:r>
            <a:r>
              <a:rPr lang="ru-RU" dirty="0"/>
              <a:t>. </a:t>
            </a:r>
          </a:p>
          <a:p>
            <a:pPr algn="just"/>
            <a:r>
              <a:rPr lang="ru-RU" dirty="0" err="1"/>
              <a:t>Усі</a:t>
            </a:r>
            <a:r>
              <a:rPr lang="ru-RU" dirty="0"/>
              <a:t> </a:t>
            </a:r>
            <a:r>
              <a:rPr lang="ru-RU" dirty="0" err="1"/>
              <a:t>програми</a:t>
            </a:r>
            <a:r>
              <a:rPr lang="ru-RU" dirty="0"/>
              <a:t> </a:t>
            </a:r>
            <a:r>
              <a:rPr lang="ru-RU" dirty="0" err="1"/>
              <a:t>мають</a:t>
            </a:r>
            <a:r>
              <a:rPr lang="ru-RU" dirty="0"/>
              <a:t> </a:t>
            </a:r>
            <a:r>
              <a:rPr lang="ru-RU" dirty="0" err="1"/>
              <a:t>перелік</a:t>
            </a:r>
            <a:r>
              <a:rPr lang="ru-RU" dirty="0"/>
              <a:t> </a:t>
            </a:r>
            <a:r>
              <a:rPr lang="ru-RU" dirty="0" err="1"/>
              <a:t>практичних</a:t>
            </a:r>
            <a:r>
              <a:rPr lang="ru-RU" dirty="0"/>
              <a:t> </a:t>
            </a:r>
            <a:r>
              <a:rPr lang="ru-RU" dirty="0" err="1"/>
              <a:t>досліджень</a:t>
            </a:r>
            <a:r>
              <a:rPr lang="ru-RU" dirty="0"/>
              <a:t>, </a:t>
            </a:r>
            <a:r>
              <a:rPr lang="ru-RU" dirty="0" err="1" smtClean="0"/>
              <a:t>спостережень</a:t>
            </a:r>
            <a:r>
              <a:rPr lang="ru-RU" dirty="0"/>
              <a:t>,  </a:t>
            </a:r>
            <a:r>
              <a:rPr lang="ru-RU" dirty="0" err="1"/>
              <a:t>проєктів</a:t>
            </a:r>
            <a:r>
              <a:rPr lang="ru-RU" dirty="0"/>
              <a:t>,  практико-</a:t>
            </a:r>
            <a:r>
              <a:rPr lang="ru-RU" dirty="0" err="1"/>
              <a:t>орієнтованих</a:t>
            </a:r>
            <a:r>
              <a:rPr lang="ru-RU" dirty="0"/>
              <a:t>  </a:t>
            </a:r>
            <a:r>
              <a:rPr lang="ru-RU" dirty="0" err="1" smtClean="0"/>
              <a:t>завдань</a:t>
            </a:r>
            <a:r>
              <a:rPr lang="ru-RU" dirty="0"/>
              <a:t>, </a:t>
            </a:r>
            <a:r>
              <a:rPr lang="ru-RU" dirty="0" err="1"/>
              <a:t>які</a:t>
            </a:r>
            <a:r>
              <a:rPr lang="ru-RU" dirty="0"/>
              <a:t> </a:t>
            </a:r>
            <a:r>
              <a:rPr lang="ru-RU" dirty="0" err="1"/>
              <a:t>сприяють</a:t>
            </a:r>
            <a:r>
              <a:rPr lang="ru-RU" dirty="0"/>
              <a:t> </a:t>
            </a:r>
            <a:r>
              <a:rPr lang="ru-RU" dirty="0" err="1"/>
              <a:t>формуванню</a:t>
            </a:r>
            <a:r>
              <a:rPr lang="ru-RU" dirty="0"/>
              <a:t> </a:t>
            </a:r>
            <a:r>
              <a:rPr lang="ru-RU" dirty="0" err="1"/>
              <a:t>навичок</a:t>
            </a:r>
            <a:r>
              <a:rPr lang="ru-RU" dirty="0"/>
              <a:t> </a:t>
            </a:r>
            <a:r>
              <a:rPr lang="ru-RU" dirty="0" err="1" smtClean="0"/>
              <a:t>інженерного</a:t>
            </a:r>
            <a:r>
              <a:rPr lang="ru-RU" dirty="0" smtClean="0"/>
              <a:t> </a:t>
            </a:r>
            <a:r>
              <a:rPr lang="ru-RU" dirty="0" err="1"/>
              <a:t>мислення</a:t>
            </a:r>
            <a:r>
              <a:rPr lang="ru-RU" dirty="0"/>
              <a:t>, </a:t>
            </a:r>
            <a:r>
              <a:rPr lang="ru-RU" dirty="0" err="1"/>
              <a:t>розуміння</a:t>
            </a:r>
            <a:r>
              <a:rPr lang="ru-RU" dirty="0"/>
              <a:t> </a:t>
            </a:r>
            <a:r>
              <a:rPr lang="ru-RU" dirty="0" err="1"/>
              <a:t>навколишнього</a:t>
            </a:r>
            <a:r>
              <a:rPr lang="ru-RU" dirty="0"/>
              <a:t> </a:t>
            </a:r>
            <a:r>
              <a:rPr lang="ru-RU" dirty="0" err="1"/>
              <a:t>середовища</a:t>
            </a:r>
            <a:r>
              <a:rPr lang="ru-RU" dirty="0"/>
              <a:t> та </a:t>
            </a:r>
            <a:r>
              <a:rPr lang="ru-RU" dirty="0" err="1" smtClean="0"/>
              <a:t>продуктивної</a:t>
            </a:r>
            <a:r>
              <a:rPr lang="ru-RU" dirty="0" smtClean="0"/>
              <a:t> </a:t>
            </a:r>
            <a:r>
              <a:rPr lang="ru-RU" dirty="0" err="1"/>
              <a:t>взаємодії</a:t>
            </a:r>
            <a:r>
              <a:rPr lang="ru-RU" dirty="0"/>
              <a:t> з ним, </a:t>
            </a:r>
            <a:r>
              <a:rPr lang="ru-RU" dirty="0" err="1"/>
              <a:t>тобто</a:t>
            </a:r>
            <a:r>
              <a:rPr lang="ru-RU" dirty="0"/>
              <a:t> за основу взято </a:t>
            </a:r>
            <a:r>
              <a:rPr lang="en-US" dirty="0" smtClean="0"/>
              <a:t>STEM-</a:t>
            </a:r>
            <a:r>
              <a:rPr lang="ru-RU" dirty="0" err="1"/>
              <a:t>підхід</a:t>
            </a:r>
            <a:r>
              <a:rPr lang="ru-RU" dirty="0"/>
              <a:t>.</a:t>
            </a:r>
          </a:p>
          <a:p>
            <a:pPr algn="just"/>
            <a:r>
              <a:rPr lang="ru-RU" dirty="0" smtClean="0"/>
              <a:t>  </a:t>
            </a:r>
            <a:endParaRPr lang="ru-RU" dirty="0"/>
          </a:p>
        </p:txBody>
      </p:sp>
      <p:sp>
        <p:nvSpPr>
          <p:cNvPr id="5" name="Прямоугольник 4"/>
          <p:cNvSpPr/>
          <p:nvPr/>
        </p:nvSpPr>
        <p:spPr>
          <a:xfrm>
            <a:off x="11430" y="2968853"/>
            <a:ext cx="9041130" cy="3693319"/>
          </a:xfrm>
          <a:prstGeom prst="rect">
            <a:avLst/>
          </a:prstGeom>
        </p:spPr>
        <p:txBody>
          <a:bodyPr wrap="square">
            <a:spAutoFit/>
          </a:bodyPr>
          <a:lstStyle/>
          <a:p>
            <a:pPr algn="just"/>
            <a:r>
              <a:rPr lang="ru-RU" b="1" dirty="0" smtClean="0">
                <a:solidFill>
                  <a:srgbClr val="0041B6"/>
                </a:solidFill>
              </a:rPr>
              <a:t>	Дидактична </a:t>
            </a:r>
            <a:r>
              <a:rPr lang="ru-RU" b="1" dirty="0" err="1">
                <a:solidFill>
                  <a:srgbClr val="0041B6"/>
                </a:solidFill>
              </a:rPr>
              <a:t>відкритість</a:t>
            </a:r>
            <a:r>
              <a:rPr lang="ru-RU" b="1" dirty="0">
                <a:solidFill>
                  <a:srgbClr val="0041B6"/>
                </a:solidFill>
              </a:rPr>
              <a:t>. </a:t>
            </a:r>
            <a:r>
              <a:rPr lang="ru-RU" dirty="0" err="1"/>
              <a:t>Передбачає</a:t>
            </a:r>
            <a:r>
              <a:rPr lang="ru-RU" dirty="0"/>
              <a:t> </a:t>
            </a:r>
            <a:r>
              <a:rPr lang="ru-RU" dirty="0" err="1"/>
              <a:t>наявність</a:t>
            </a:r>
            <a:r>
              <a:rPr lang="ru-RU" dirty="0"/>
              <a:t> </a:t>
            </a:r>
            <a:r>
              <a:rPr lang="ru-RU" dirty="0" smtClean="0"/>
              <a:t>базового </a:t>
            </a:r>
            <a:r>
              <a:rPr lang="ru-RU" dirty="0"/>
              <a:t>дидактичного </a:t>
            </a:r>
            <a:r>
              <a:rPr lang="ru-RU" dirty="0" err="1"/>
              <a:t>забезпечення</a:t>
            </a:r>
            <a:r>
              <a:rPr lang="ru-RU" dirty="0"/>
              <a:t>, </a:t>
            </a:r>
            <a:r>
              <a:rPr lang="ru-RU" dirty="0" err="1"/>
              <a:t>дидактичних</a:t>
            </a:r>
            <a:r>
              <a:rPr lang="ru-RU" dirty="0"/>
              <a:t> </a:t>
            </a:r>
            <a:r>
              <a:rPr lang="ru-RU" dirty="0" err="1" smtClean="0"/>
              <a:t>матеріалів</a:t>
            </a:r>
            <a:r>
              <a:rPr lang="ru-RU" dirty="0" smtClean="0"/>
              <a:t> </a:t>
            </a:r>
            <a:r>
              <a:rPr lang="ru-RU" dirty="0"/>
              <a:t>для </a:t>
            </a:r>
            <a:r>
              <a:rPr lang="ru-RU" dirty="0" err="1"/>
              <a:t>здобувачів</a:t>
            </a:r>
            <a:r>
              <a:rPr lang="ru-RU" dirty="0"/>
              <a:t> </a:t>
            </a:r>
            <a:r>
              <a:rPr lang="ru-RU" dirty="0" err="1"/>
              <a:t>освіти</a:t>
            </a:r>
            <a:r>
              <a:rPr lang="ru-RU" dirty="0"/>
              <a:t> та методичного </a:t>
            </a:r>
            <a:r>
              <a:rPr lang="ru-RU" dirty="0" err="1"/>
              <a:t>супроводу</a:t>
            </a:r>
            <a:r>
              <a:rPr lang="ru-RU" dirty="0"/>
              <a:t> </a:t>
            </a:r>
            <a:r>
              <a:rPr lang="ru-RU" dirty="0" smtClean="0"/>
              <a:t>для </a:t>
            </a:r>
            <a:r>
              <a:rPr lang="ru-RU" dirty="0" err="1"/>
              <a:t>вчителів</a:t>
            </a:r>
            <a:r>
              <a:rPr lang="ru-RU" dirty="0"/>
              <a:t>, </a:t>
            </a:r>
            <a:r>
              <a:rPr lang="ru-RU" dirty="0" err="1"/>
              <a:t>включаючи</a:t>
            </a:r>
            <a:r>
              <a:rPr lang="ru-RU" dirty="0"/>
              <a:t> </a:t>
            </a:r>
            <a:r>
              <a:rPr lang="ru-RU" dirty="0" err="1"/>
              <a:t>відкриті</a:t>
            </a:r>
            <a:r>
              <a:rPr lang="ru-RU" dirty="0"/>
              <a:t> </a:t>
            </a:r>
            <a:r>
              <a:rPr lang="ru-RU" dirty="0" err="1"/>
              <a:t>інтернет</a:t>
            </a:r>
            <a:r>
              <a:rPr lang="ru-RU" dirty="0"/>
              <a:t>- </a:t>
            </a:r>
            <a:r>
              <a:rPr lang="ru-RU" dirty="0" err="1"/>
              <a:t>ресурси</a:t>
            </a:r>
            <a:r>
              <a:rPr lang="ru-RU" dirty="0"/>
              <a:t>.</a:t>
            </a:r>
          </a:p>
          <a:p>
            <a:pPr algn="just"/>
            <a:r>
              <a:rPr lang="ru-RU" b="1" dirty="0" smtClean="0">
                <a:solidFill>
                  <a:srgbClr val="0041B6"/>
                </a:solidFill>
              </a:rPr>
              <a:t>	</a:t>
            </a:r>
            <a:r>
              <a:rPr lang="ru-RU" b="1" dirty="0" err="1" smtClean="0">
                <a:solidFill>
                  <a:srgbClr val="0041B6"/>
                </a:solidFill>
              </a:rPr>
              <a:t>Системність</a:t>
            </a:r>
            <a:r>
              <a:rPr lang="ru-RU" dirty="0" smtClean="0"/>
              <a:t> </a:t>
            </a:r>
            <a:r>
              <a:rPr lang="ru-RU" dirty="0"/>
              <a:t>є </a:t>
            </a:r>
            <a:r>
              <a:rPr lang="ru-RU" dirty="0" err="1"/>
              <a:t>ключовою</a:t>
            </a:r>
            <a:r>
              <a:rPr lang="ru-RU" dirty="0"/>
              <a:t> в </a:t>
            </a:r>
            <a:r>
              <a:rPr lang="ru-RU" dirty="0" err="1"/>
              <a:t>модельних</a:t>
            </a:r>
            <a:r>
              <a:rPr lang="ru-RU" dirty="0"/>
              <a:t> </a:t>
            </a:r>
            <a:r>
              <a:rPr lang="ru-RU" dirty="0" err="1"/>
              <a:t>навчальних</a:t>
            </a:r>
            <a:r>
              <a:rPr lang="ru-RU" dirty="0"/>
              <a:t> </a:t>
            </a:r>
            <a:r>
              <a:rPr lang="ru-RU" dirty="0" err="1" smtClean="0"/>
              <a:t>програмах</a:t>
            </a:r>
            <a:r>
              <a:rPr lang="ru-RU" dirty="0" smtClean="0"/>
              <a:t> </a:t>
            </a:r>
            <a:r>
              <a:rPr lang="ru-RU" dirty="0" err="1"/>
              <a:t>природничої</a:t>
            </a:r>
            <a:r>
              <a:rPr lang="ru-RU" dirty="0"/>
              <a:t> </a:t>
            </a:r>
            <a:r>
              <a:rPr lang="ru-RU" dirty="0" err="1"/>
              <a:t>освітньої</a:t>
            </a:r>
            <a:r>
              <a:rPr lang="ru-RU" dirty="0"/>
              <a:t> </a:t>
            </a:r>
            <a:r>
              <a:rPr lang="ru-RU" dirty="0" err="1"/>
              <a:t>галузі</a:t>
            </a:r>
            <a:r>
              <a:rPr lang="ru-RU" dirty="0"/>
              <a:t>, </a:t>
            </a:r>
            <a:r>
              <a:rPr lang="ru-RU" dirty="0" err="1"/>
              <a:t>оскільки</a:t>
            </a:r>
            <a:r>
              <a:rPr lang="ru-RU" dirty="0"/>
              <a:t> </a:t>
            </a:r>
            <a:r>
              <a:rPr lang="ru-RU" dirty="0" err="1" smtClean="0"/>
              <a:t>розуміння</a:t>
            </a:r>
            <a:r>
              <a:rPr lang="ru-RU" dirty="0" smtClean="0"/>
              <a:t> </a:t>
            </a:r>
            <a:r>
              <a:rPr lang="ru-RU" dirty="0" err="1"/>
              <a:t>природи</a:t>
            </a:r>
            <a:r>
              <a:rPr lang="ru-RU" dirty="0"/>
              <a:t> як </a:t>
            </a:r>
            <a:r>
              <a:rPr lang="ru-RU" dirty="0" err="1"/>
              <a:t>складної</a:t>
            </a:r>
            <a:r>
              <a:rPr lang="ru-RU" dirty="0"/>
              <a:t> </a:t>
            </a:r>
            <a:r>
              <a:rPr lang="ru-RU" dirty="0" err="1"/>
              <a:t>системи</a:t>
            </a:r>
            <a:r>
              <a:rPr lang="ru-RU" dirty="0"/>
              <a:t> та </a:t>
            </a:r>
            <a:r>
              <a:rPr lang="ru-RU" dirty="0" err="1"/>
              <a:t>формування</a:t>
            </a:r>
            <a:r>
              <a:rPr lang="ru-RU" dirty="0"/>
              <a:t> </a:t>
            </a:r>
            <a:r>
              <a:rPr lang="ru-RU" dirty="0" err="1" smtClean="0"/>
              <a:t>наукової</a:t>
            </a:r>
            <a:r>
              <a:rPr lang="ru-RU" dirty="0" smtClean="0"/>
              <a:t> </a:t>
            </a:r>
            <a:r>
              <a:rPr lang="ru-RU" dirty="0" err="1"/>
              <a:t>картини</a:t>
            </a:r>
            <a:r>
              <a:rPr lang="ru-RU" dirty="0"/>
              <a:t> </a:t>
            </a:r>
            <a:r>
              <a:rPr lang="ru-RU" dirty="0" err="1"/>
              <a:t>світу</a:t>
            </a:r>
            <a:r>
              <a:rPr lang="ru-RU" dirty="0"/>
              <a:t> є основою </a:t>
            </a:r>
            <a:r>
              <a:rPr lang="ru-RU" dirty="0" err="1"/>
              <a:t>розуміння</a:t>
            </a:r>
            <a:r>
              <a:rPr lang="ru-RU" dirty="0"/>
              <a:t> </a:t>
            </a:r>
            <a:r>
              <a:rPr lang="ru-RU" dirty="0" err="1"/>
              <a:t>цілісності</a:t>
            </a:r>
            <a:r>
              <a:rPr lang="ru-RU" dirty="0"/>
              <a:t> </a:t>
            </a:r>
            <a:r>
              <a:rPr lang="ru-RU" dirty="0" err="1" smtClean="0"/>
              <a:t>живої</a:t>
            </a:r>
            <a:r>
              <a:rPr lang="ru-RU" dirty="0" smtClean="0"/>
              <a:t> </a:t>
            </a:r>
            <a:r>
              <a:rPr lang="ru-RU" dirty="0" err="1"/>
              <a:t>природи</a:t>
            </a:r>
            <a:r>
              <a:rPr lang="ru-RU" dirty="0"/>
              <a:t> та </a:t>
            </a:r>
            <a:r>
              <a:rPr lang="ru-RU" dirty="0" err="1"/>
              <a:t>взаємозв’язок</a:t>
            </a:r>
            <a:r>
              <a:rPr lang="ru-RU" dirty="0"/>
              <a:t> з неживою природою. </a:t>
            </a:r>
            <a:r>
              <a:rPr lang="ru-RU" dirty="0" err="1" smtClean="0"/>
              <a:t>Саме</a:t>
            </a:r>
            <a:r>
              <a:rPr lang="ru-RU" dirty="0" smtClean="0"/>
              <a:t> </a:t>
            </a:r>
            <a:r>
              <a:rPr lang="ru-RU" dirty="0" err="1"/>
              <a:t>розвиток</a:t>
            </a:r>
            <a:r>
              <a:rPr lang="ru-RU" dirty="0"/>
              <a:t> системного </a:t>
            </a:r>
            <a:r>
              <a:rPr lang="ru-RU" dirty="0" err="1"/>
              <a:t>мислення</a:t>
            </a:r>
            <a:r>
              <a:rPr lang="ru-RU" dirty="0"/>
              <a:t> є основою </a:t>
            </a:r>
            <a:r>
              <a:rPr lang="ru-RU" dirty="0" err="1" smtClean="0"/>
              <a:t>формування</a:t>
            </a:r>
            <a:r>
              <a:rPr lang="ru-RU" dirty="0" smtClean="0"/>
              <a:t> </a:t>
            </a:r>
            <a:r>
              <a:rPr lang="ru-RU" dirty="0" err="1"/>
              <a:t>успішної</a:t>
            </a:r>
            <a:r>
              <a:rPr lang="ru-RU" dirty="0"/>
              <a:t> </a:t>
            </a:r>
            <a:r>
              <a:rPr lang="ru-RU" dirty="0" err="1"/>
              <a:t>особистості</a:t>
            </a:r>
            <a:r>
              <a:rPr lang="ru-RU" dirty="0"/>
              <a:t>.</a:t>
            </a:r>
          </a:p>
          <a:p>
            <a:pPr algn="just"/>
            <a:r>
              <a:rPr lang="ru-RU" b="1" dirty="0" smtClean="0">
                <a:solidFill>
                  <a:srgbClr val="0041B6"/>
                </a:solidFill>
              </a:rPr>
              <a:t>	</a:t>
            </a:r>
            <a:r>
              <a:rPr lang="ru-RU" b="1" dirty="0" err="1" smtClean="0">
                <a:solidFill>
                  <a:srgbClr val="0041B6"/>
                </a:solidFill>
              </a:rPr>
              <a:t>Рівень</a:t>
            </a:r>
            <a:r>
              <a:rPr lang="ru-RU" b="1" dirty="0" smtClean="0">
                <a:solidFill>
                  <a:srgbClr val="0041B6"/>
                </a:solidFill>
              </a:rPr>
              <a:t>  </a:t>
            </a:r>
            <a:r>
              <a:rPr lang="ru-RU" b="1" dirty="0" err="1">
                <a:solidFill>
                  <a:srgbClr val="0041B6"/>
                </a:solidFill>
              </a:rPr>
              <a:t>готовності</a:t>
            </a:r>
            <a:r>
              <a:rPr lang="ru-RU" b="1" dirty="0">
                <a:solidFill>
                  <a:srgbClr val="0041B6"/>
                </a:solidFill>
              </a:rPr>
              <a:t>  </a:t>
            </a:r>
            <a:r>
              <a:rPr lang="ru-RU" b="1" dirty="0" err="1">
                <a:solidFill>
                  <a:srgbClr val="0041B6"/>
                </a:solidFill>
              </a:rPr>
              <a:t>вчителя</a:t>
            </a:r>
            <a:r>
              <a:rPr lang="ru-RU" b="1" dirty="0">
                <a:solidFill>
                  <a:srgbClr val="0041B6"/>
                </a:solidFill>
              </a:rPr>
              <a:t> </a:t>
            </a:r>
            <a:r>
              <a:rPr lang="ru-RU" dirty="0"/>
              <a:t> </a:t>
            </a:r>
            <a:r>
              <a:rPr lang="ru-RU" dirty="0" err="1"/>
              <a:t>невід’ємно</a:t>
            </a:r>
            <a:r>
              <a:rPr lang="ru-RU" dirty="0"/>
              <a:t>  </a:t>
            </a:r>
            <a:r>
              <a:rPr lang="ru-RU" dirty="0" err="1" smtClean="0"/>
              <a:t>пов’язаний</a:t>
            </a:r>
            <a:r>
              <a:rPr lang="ru-RU" dirty="0" smtClean="0"/>
              <a:t> </a:t>
            </a:r>
            <a:r>
              <a:rPr lang="ru-RU" dirty="0"/>
              <a:t>з </a:t>
            </a:r>
            <a:r>
              <a:rPr lang="ru-RU" dirty="0" err="1"/>
              <a:t>розвитком</a:t>
            </a:r>
            <a:r>
              <a:rPr lang="ru-RU" dirty="0"/>
              <a:t> </a:t>
            </a:r>
            <a:r>
              <a:rPr lang="ru-RU" dirty="0" err="1"/>
              <a:t>адаптивності</a:t>
            </a:r>
            <a:r>
              <a:rPr lang="ru-RU" dirty="0"/>
              <a:t>, </a:t>
            </a:r>
            <a:r>
              <a:rPr lang="ru-RU" dirty="0" err="1"/>
              <a:t>тобто</a:t>
            </a:r>
            <a:r>
              <a:rPr lang="ru-RU" dirty="0"/>
              <a:t> </a:t>
            </a:r>
            <a:r>
              <a:rPr lang="ru-RU" dirty="0" err="1"/>
              <a:t>здатності</a:t>
            </a:r>
            <a:r>
              <a:rPr lang="ru-RU" dirty="0"/>
              <a:t> </a:t>
            </a:r>
            <a:r>
              <a:rPr lang="ru-RU" dirty="0" err="1" smtClean="0"/>
              <a:t>адаптуватися</a:t>
            </a:r>
            <a:r>
              <a:rPr lang="ru-RU" dirty="0" smtClean="0"/>
              <a:t> </a:t>
            </a:r>
            <a:r>
              <a:rPr lang="ru-RU" dirty="0"/>
              <a:t>до потреб </a:t>
            </a:r>
            <a:r>
              <a:rPr lang="ru-RU" dirty="0" err="1"/>
              <a:t>здобувачів</a:t>
            </a:r>
            <a:r>
              <a:rPr lang="ru-RU" dirty="0"/>
              <a:t> </a:t>
            </a:r>
            <a:r>
              <a:rPr lang="ru-RU" dirty="0" err="1"/>
              <a:t>освіти</a:t>
            </a:r>
            <a:r>
              <a:rPr lang="ru-RU" dirty="0"/>
              <a:t>, </a:t>
            </a:r>
            <a:r>
              <a:rPr lang="ru-RU" dirty="0" err="1"/>
              <a:t>нової</a:t>
            </a:r>
            <a:r>
              <a:rPr lang="ru-RU" dirty="0"/>
              <a:t> </a:t>
            </a:r>
            <a:r>
              <a:rPr lang="ru-RU" dirty="0" err="1" smtClean="0"/>
              <a:t>навчальної</a:t>
            </a:r>
            <a:r>
              <a:rPr lang="ru-RU" dirty="0" smtClean="0"/>
              <a:t> </a:t>
            </a:r>
            <a:r>
              <a:rPr lang="ru-RU" dirty="0"/>
              <a:t>практики та </a:t>
            </a:r>
            <a:r>
              <a:rPr lang="ru-RU" dirty="0" err="1"/>
              <a:t>здобутті</a:t>
            </a:r>
            <a:r>
              <a:rPr lang="ru-RU" dirty="0"/>
              <a:t> </a:t>
            </a:r>
            <a:r>
              <a:rPr lang="ru-RU" dirty="0" err="1"/>
              <a:t>нових</a:t>
            </a:r>
            <a:r>
              <a:rPr lang="ru-RU" dirty="0"/>
              <a:t> </a:t>
            </a:r>
            <a:r>
              <a:rPr lang="ru-RU" dirty="0" err="1"/>
              <a:t>професійних</a:t>
            </a:r>
            <a:r>
              <a:rPr lang="ru-RU" dirty="0"/>
              <a:t> </a:t>
            </a:r>
            <a:r>
              <a:rPr lang="ru-RU" dirty="0" err="1"/>
              <a:t>навичок</a:t>
            </a:r>
            <a:r>
              <a:rPr lang="ru-RU" dirty="0"/>
              <a:t>, </a:t>
            </a:r>
            <a:r>
              <a:rPr lang="ru-RU" dirty="0" err="1" smtClean="0"/>
              <a:t>взаємодії</a:t>
            </a:r>
            <a:r>
              <a:rPr lang="ru-RU" dirty="0" smtClean="0"/>
              <a:t> </a:t>
            </a:r>
            <a:r>
              <a:rPr lang="ru-RU" dirty="0"/>
              <a:t>з батьками. </a:t>
            </a:r>
            <a:r>
              <a:rPr lang="ru-RU" dirty="0" err="1"/>
              <a:t>Адаптивність</a:t>
            </a:r>
            <a:r>
              <a:rPr lang="ru-RU" dirty="0"/>
              <a:t> та </a:t>
            </a:r>
            <a:r>
              <a:rPr lang="ru-RU" dirty="0" err="1"/>
              <a:t>належний</a:t>
            </a:r>
            <a:r>
              <a:rPr lang="ru-RU" dirty="0"/>
              <a:t> </a:t>
            </a:r>
            <a:r>
              <a:rPr lang="ru-RU" dirty="0" err="1" smtClean="0"/>
              <a:t>розвиток</a:t>
            </a:r>
            <a:r>
              <a:rPr lang="ru-RU" dirty="0" smtClean="0"/>
              <a:t>  </a:t>
            </a:r>
            <a:r>
              <a:rPr lang="ru-RU" dirty="0" err="1"/>
              <a:t>професійних</a:t>
            </a:r>
            <a:r>
              <a:rPr lang="ru-RU" dirty="0"/>
              <a:t>  компетентностей  </a:t>
            </a:r>
            <a:r>
              <a:rPr lang="ru-RU" dirty="0" err="1"/>
              <a:t>вчителя</a:t>
            </a:r>
            <a:r>
              <a:rPr lang="ru-RU" dirty="0"/>
              <a:t>  </a:t>
            </a:r>
            <a:r>
              <a:rPr lang="ru-RU" dirty="0" err="1" smtClean="0"/>
              <a:t>відображається</a:t>
            </a:r>
            <a:r>
              <a:rPr lang="ru-RU" dirty="0" smtClean="0"/>
              <a:t> </a:t>
            </a:r>
            <a:r>
              <a:rPr lang="ru-RU" dirty="0"/>
              <a:t>і на </a:t>
            </a:r>
            <a:r>
              <a:rPr lang="ru-RU" dirty="0" err="1" smtClean="0"/>
              <a:t>самоефективності</a:t>
            </a:r>
            <a:r>
              <a:rPr lang="ru-RU" dirty="0" smtClean="0"/>
              <a:t> </a:t>
            </a:r>
            <a:r>
              <a:rPr lang="ru-RU" dirty="0" err="1"/>
              <a:t>педагогів</a:t>
            </a:r>
            <a:r>
              <a:rPr lang="ru-RU" dirty="0"/>
              <a:t> та </a:t>
            </a:r>
            <a:r>
              <a:rPr lang="ru-RU" dirty="0" err="1" smtClean="0"/>
              <a:t>здобувачів</a:t>
            </a:r>
            <a:r>
              <a:rPr lang="ru-RU" dirty="0" smtClean="0"/>
              <a:t> </a:t>
            </a:r>
            <a:r>
              <a:rPr lang="ru-RU" dirty="0" err="1" smtClean="0"/>
              <a:t>освіти</a:t>
            </a:r>
            <a:r>
              <a:rPr lang="ru-RU" dirty="0" smtClean="0"/>
              <a:t>.</a:t>
            </a:r>
            <a:endParaRPr lang="ru-RU" dirty="0"/>
          </a:p>
        </p:txBody>
      </p:sp>
    </p:spTree>
    <p:extLst>
      <p:ext uri="{BB962C8B-B14F-4D97-AF65-F5344CB8AC3E}">
        <p14:creationId xmlns:p14="http://schemas.microsoft.com/office/powerpoint/2010/main" val="2630144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2870" y="557213"/>
            <a:ext cx="8938260" cy="5355312"/>
          </a:xfrm>
          <a:prstGeom prst="rect">
            <a:avLst/>
          </a:prstGeom>
        </p:spPr>
        <p:txBody>
          <a:bodyPr wrap="square">
            <a:spAutoFit/>
          </a:bodyPr>
          <a:lstStyle/>
          <a:p>
            <a:r>
              <a:rPr lang="ru-RU" b="1" dirty="0">
                <a:solidFill>
                  <a:srgbClr val="0041B6"/>
                </a:solidFill>
              </a:rPr>
              <a:t>Методична </a:t>
            </a:r>
            <a:r>
              <a:rPr lang="ru-RU" b="1" dirty="0" err="1">
                <a:solidFill>
                  <a:srgbClr val="0041B6"/>
                </a:solidFill>
              </a:rPr>
              <a:t>обґрунтованість</a:t>
            </a:r>
            <a:r>
              <a:rPr lang="ru-RU" b="1" dirty="0">
                <a:solidFill>
                  <a:srgbClr val="0041B6"/>
                </a:solidFill>
              </a:rPr>
              <a:t> </a:t>
            </a:r>
            <a:r>
              <a:rPr lang="ru-RU" dirty="0" err="1"/>
              <a:t>означає</a:t>
            </a:r>
            <a:r>
              <a:rPr lang="ru-RU" dirty="0"/>
              <a:t> </a:t>
            </a:r>
            <a:r>
              <a:rPr lang="ru-RU" dirty="0" err="1"/>
              <a:t>наявність</a:t>
            </a:r>
            <a:r>
              <a:rPr lang="ru-RU" dirty="0"/>
              <a:t> </a:t>
            </a:r>
            <a:r>
              <a:rPr lang="ru-RU" dirty="0" err="1" smtClean="0"/>
              <a:t>наукових</a:t>
            </a:r>
            <a:r>
              <a:rPr lang="ru-RU" dirty="0"/>
              <a:t>,  </a:t>
            </a:r>
            <a:r>
              <a:rPr lang="ru-RU" dirty="0" err="1"/>
              <a:t>педагогічних</a:t>
            </a:r>
            <a:r>
              <a:rPr lang="ru-RU" dirty="0"/>
              <a:t>  та  </a:t>
            </a:r>
            <a:r>
              <a:rPr lang="ru-RU" dirty="0" err="1"/>
              <a:t>психологічних</a:t>
            </a:r>
            <a:r>
              <a:rPr lang="ru-RU" dirty="0"/>
              <a:t>  </a:t>
            </a:r>
            <a:r>
              <a:rPr lang="ru-RU" dirty="0" err="1"/>
              <a:t>підґрунть</a:t>
            </a:r>
            <a:r>
              <a:rPr lang="ru-RU" dirty="0"/>
              <a:t>  </a:t>
            </a:r>
            <a:r>
              <a:rPr lang="ru-RU" dirty="0" smtClean="0"/>
              <a:t>для </a:t>
            </a:r>
            <a:r>
              <a:rPr lang="ru-RU" dirty="0" err="1" smtClean="0"/>
              <a:t>вибору</a:t>
            </a:r>
            <a:r>
              <a:rPr lang="ru-RU" dirty="0" smtClean="0"/>
              <a:t>  </a:t>
            </a:r>
            <a:r>
              <a:rPr lang="ru-RU" dirty="0" err="1"/>
              <a:t>навчального</a:t>
            </a:r>
            <a:r>
              <a:rPr lang="ru-RU" dirty="0"/>
              <a:t>  </a:t>
            </a:r>
            <a:r>
              <a:rPr lang="ru-RU" dirty="0" err="1"/>
              <a:t>матеріалу</a:t>
            </a:r>
            <a:r>
              <a:rPr lang="ru-RU" dirty="0"/>
              <a:t>,  </a:t>
            </a:r>
            <a:r>
              <a:rPr lang="ru-RU" dirty="0" err="1"/>
              <a:t>методів</a:t>
            </a:r>
            <a:r>
              <a:rPr lang="ru-RU" dirty="0"/>
              <a:t>  та  </a:t>
            </a:r>
            <a:r>
              <a:rPr lang="ru-RU" dirty="0" err="1"/>
              <a:t>прийомів</a:t>
            </a:r>
            <a:r>
              <a:rPr lang="ru-RU" dirty="0"/>
              <a:t> </a:t>
            </a:r>
            <a:r>
              <a:rPr lang="ru-RU" dirty="0" err="1" smtClean="0"/>
              <a:t>навчання</a:t>
            </a:r>
            <a:r>
              <a:rPr lang="ru-RU" dirty="0"/>
              <a:t>, </a:t>
            </a:r>
            <a:r>
              <a:rPr lang="ru-RU" dirty="0" err="1"/>
              <a:t>організації</a:t>
            </a:r>
            <a:r>
              <a:rPr lang="ru-RU" dirty="0"/>
              <a:t> </a:t>
            </a:r>
            <a:r>
              <a:rPr lang="ru-RU" dirty="0" err="1"/>
              <a:t>навчального</a:t>
            </a:r>
            <a:r>
              <a:rPr lang="ru-RU" dirty="0"/>
              <a:t> </a:t>
            </a:r>
            <a:r>
              <a:rPr lang="ru-RU" dirty="0" err="1"/>
              <a:t>процесу</a:t>
            </a:r>
            <a:r>
              <a:rPr lang="ru-RU" dirty="0"/>
              <a:t> та </a:t>
            </a:r>
            <a:r>
              <a:rPr lang="ru-RU" dirty="0" err="1" smtClean="0"/>
              <a:t>оцінювання</a:t>
            </a:r>
            <a:r>
              <a:rPr lang="ru-RU" dirty="0" smtClean="0"/>
              <a:t> </a:t>
            </a:r>
            <a:r>
              <a:rPr lang="ru-RU" dirty="0" err="1"/>
              <a:t>знань</a:t>
            </a:r>
            <a:r>
              <a:rPr lang="ru-RU" dirty="0"/>
              <a:t> </a:t>
            </a:r>
            <a:r>
              <a:rPr lang="ru-RU" dirty="0" err="1"/>
              <a:t>учнів</a:t>
            </a:r>
            <a:r>
              <a:rPr lang="ru-RU" dirty="0"/>
              <a:t>. Правильно </a:t>
            </a:r>
            <a:r>
              <a:rPr lang="ru-RU" dirty="0" err="1"/>
              <a:t>реалізована</a:t>
            </a:r>
            <a:r>
              <a:rPr lang="ru-RU" dirty="0"/>
              <a:t> методична </a:t>
            </a:r>
            <a:r>
              <a:rPr lang="ru-RU" dirty="0" err="1" smtClean="0"/>
              <a:t>складова</a:t>
            </a:r>
            <a:r>
              <a:rPr lang="ru-RU" dirty="0" smtClean="0"/>
              <a:t> </a:t>
            </a:r>
            <a:r>
              <a:rPr lang="ru-RU" dirty="0"/>
              <a:t>у </a:t>
            </a:r>
            <a:r>
              <a:rPr lang="ru-RU" dirty="0" err="1"/>
              <a:t>модельних</a:t>
            </a:r>
            <a:r>
              <a:rPr lang="ru-RU" dirty="0"/>
              <a:t> </a:t>
            </a:r>
            <a:r>
              <a:rPr lang="ru-RU" dirty="0" err="1"/>
              <a:t>навчальних</a:t>
            </a:r>
            <a:r>
              <a:rPr lang="ru-RU" dirty="0"/>
              <a:t> </a:t>
            </a:r>
            <a:r>
              <a:rPr lang="ru-RU" dirty="0" err="1"/>
              <a:t>програмах</a:t>
            </a:r>
            <a:r>
              <a:rPr lang="ru-RU" dirty="0"/>
              <a:t> </a:t>
            </a:r>
            <a:r>
              <a:rPr lang="ru-RU" dirty="0" err="1" smtClean="0"/>
              <a:t>природничої</a:t>
            </a:r>
            <a:r>
              <a:rPr lang="ru-RU" dirty="0" smtClean="0"/>
              <a:t> </a:t>
            </a:r>
            <a:r>
              <a:rPr lang="ru-RU" dirty="0" err="1"/>
              <a:t>освітньої</a:t>
            </a:r>
            <a:r>
              <a:rPr lang="ru-RU" dirty="0"/>
              <a:t> </a:t>
            </a:r>
            <a:r>
              <a:rPr lang="ru-RU" dirty="0" err="1"/>
              <a:t>галузі</a:t>
            </a:r>
            <a:r>
              <a:rPr lang="ru-RU" dirty="0"/>
              <a:t> </a:t>
            </a:r>
            <a:r>
              <a:rPr lang="ru-RU" dirty="0" err="1"/>
              <a:t>гарантує</a:t>
            </a:r>
            <a:r>
              <a:rPr lang="ru-RU" dirty="0"/>
              <a:t> </a:t>
            </a:r>
            <a:r>
              <a:rPr lang="ru-RU" dirty="0" err="1"/>
              <a:t>якість</a:t>
            </a:r>
            <a:r>
              <a:rPr lang="ru-RU" dirty="0"/>
              <a:t> та </a:t>
            </a:r>
            <a:r>
              <a:rPr lang="ru-RU" dirty="0" err="1"/>
              <a:t>ефективність</a:t>
            </a:r>
            <a:r>
              <a:rPr lang="ru-RU" dirty="0"/>
              <a:t> </a:t>
            </a:r>
            <a:r>
              <a:rPr lang="ru-RU" dirty="0" err="1" smtClean="0"/>
              <a:t>навчального</a:t>
            </a:r>
            <a:r>
              <a:rPr lang="ru-RU" dirty="0" smtClean="0"/>
              <a:t> </a:t>
            </a:r>
            <a:r>
              <a:rPr lang="ru-RU" dirty="0" err="1"/>
              <a:t>процесу</a:t>
            </a:r>
            <a:r>
              <a:rPr lang="ru-RU" dirty="0"/>
              <a:t>.</a:t>
            </a:r>
          </a:p>
          <a:p>
            <a:r>
              <a:rPr lang="ru-RU" dirty="0"/>
              <a:t>Методична </a:t>
            </a:r>
            <a:r>
              <a:rPr lang="ru-RU" dirty="0" err="1"/>
              <a:t>обґрунтованість</a:t>
            </a:r>
            <a:r>
              <a:rPr lang="ru-RU" dirty="0"/>
              <a:t> </a:t>
            </a:r>
            <a:r>
              <a:rPr lang="ru-RU" dirty="0" err="1"/>
              <a:t>має</a:t>
            </a:r>
            <a:r>
              <a:rPr lang="ru-RU" dirty="0"/>
              <a:t> </a:t>
            </a:r>
            <a:r>
              <a:rPr lang="ru-RU" dirty="0" err="1"/>
              <a:t>включати</a:t>
            </a:r>
            <a:r>
              <a:rPr lang="ru-RU" dirty="0"/>
              <a:t> </a:t>
            </a:r>
            <a:r>
              <a:rPr lang="ru-RU" dirty="0" err="1"/>
              <a:t>такі</a:t>
            </a:r>
            <a:r>
              <a:rPr lang="ru-RU" dirty="0"/>
              <a:t> </a:t>
            </a:r>
            <a:r>
              <a:rPr lang="ru-RU" dirty="0" err="1" smtClean="0"/>
              <a:t>компоненти</a:t>
            </a:r>
            <a:r>
              <a:rPr lang="ru-RU" dirty="0"/>
              <a:t>.</a:t>
            </a:r>
          </a:p>
          <a:p>
            <a:r>
              <a:rPr lang="ru-RU" dirty="0"/>
              <a:t>1)  </a:t>
            </a:r>
            <a:r>
              <a:rPr lang="ru-RU" dirty="0" err="1"/>
              <a:t>Відповідність</a:t>
            </a:r>
            <a:r>
              <a:rPr lang="ru-RU" dirty="0"/>
              <a:t>  </a:t>
            </a:r>
            <a:r>
              <a:rPr lang="ru-RU" dirty="0" err="1"/>
              <a:t>програм</a:t>
            </a:r>
            <a:r>
              <a:rPr lang="ru-RU" dirty="0"/>
              <a:t>  </a:t>
            </a:r>
            <a:r>
              <a:rPr lang="ru-RU" dirty="0" err="1"/>
              <a:t>сучасним</a:t>
            </a:r>
            <a:r>
              <a:rPr lang="ru-RU" dirty="0"/>
              <a:t>  </a:t>
            </a:r>
            <a:r>
              <a:rPr lang="ru-RU" dirty="0" err="1"/>
              <a:t>вимогам</a:t>
            </a:r>
            <a:r>
              <a:rPr lang="ru-RU" dirty="0"/>
              <a:t>  та </a:t>
            </a:r>
            <a:r>
              <a:rPr lang="ru-RU" dirty="0" smtClean="0"/>
              <a:t>стандартам </a:t>
            </a:r>
            <a:r>
              <a:rPr lang="ru-RU" dirty="0" err="1"/>
              <a:t>освіти</a:t>
            </a:r>
            <a:r>
              <a:rPr lang="ru-RU" dirty="0"/>
              <a:t>. </a:t>
            </a:r>
            <a:r>
              <a:rPr lang="ru-RU" dirty="0" err="1"/>
              <a:t>Модельні</a:t>
            </a:r>
            <a:r>
              <a:rPr lang="ru-RU" dirty="0"/>
              <a:t> </a:t>
            </a:r>
            <a:r>
              <a:rPr lang="ru-RU" dirty="0" err="1"/>
              <a:t>навчальні</a:t>
            </a:r>
            <a:r>
              <a:rPr lang="ru-RU" dirty="0"/>
              <a:t> </a:t>
            </a:r>
            <a:r>
              <a:rPr lang="ru-RU" dirty="0" err="1"/>
              <a:t>програми</a:t>
            </a:r>
            <a:r>
              <a:rPr lang="ru-RU" dirty="0"/>
              <a:t> </a:t>
            </a:r>
            <a:r>
              <a:rPr lang="ru-RU" dirty="0" err="1" smtClean="0"/>
              <a:t>повинні</a:t>
            </a:r>
            <a:r>
              <a:rPr lang="ru-RU" dirty="0" smtClean="0"/>
              <a:t>  </a:t>
            </a:r>
            <a:r>
              <a:rPr lang="ru-RU" dirty="0" err="1"/>
              <a:t>відповідати</a:t>
            </a:r>
            <a:r>
              <a:rPr lang="ru-RU" dirty="0"/>
              <a:t>  </a:t>
            </a:r>
            <a:r>
              <a:rPr lang="ru-RU" dirty="0" err="1"/>
              <a:t>вимогам</a:t>
            </a:r>
            <a:r>
              <a:rPr lang="ru-RU" dirty="0"/>
              <a:t>  </a:t>
            </a:r>
            <a:r>
              <a:rPr lang="ru-RU" dirty="0" err="1"/>
              <a:t>Державних</a:t>
            </a:r>
            <a:r>
              <a:rPr lang="ru-RU" dirty="0"/>
              <a:t>  </a:t>
            </a:r>
            <a:r>
              <a:rPr lang="ru-RU" dirty="0" err="1"/>
              <a:t>стандартів</a:t>
            </a:r>
            <a:r>
              <a:rPr lang="ru-RU" dirty="0"/>
              <a:t>  </a:t>
            </a:r>
            <a:r>
              <a:rPr lang="ru-RU" dirty="0" smtClean="0"/>
              <a:t>і </a:t>
            </a:r>
            <a:r>
              <a:rPr lang="ru-RU" dirty="0" err="1"/>
              <a:t>кваліфікаційних</a:t>
            </a:r>
            <a:r>
              <a:rPr lang="ru-RU" dirty="0"/>
              <a:t> </a:t>
            </a:r>
            <a:r>
              <a:rPr lang="ru-RU" dirty="0" err="1"/>
              <a:t>вимог</a:t>
            </a:r>
            <a:r>
              <a:rPr lang="ru-RU" dirty="0"/>
              <a:t>, </a:t>
            </a:r>
            <a:r>
              <a:rPr lang="ru-RU" dirty="0" err="1"/>
              <a:t>включати</a:t>
            </a:r>
            <a:r>
              <a:rPr lang="ru-RU" dirty="0"/>
              <a:t> </a:t>
            </a:r>
            <a:r>
              <a:rPr lang="ru-RU" dirty="0" err="1"/>
              <a:t>актуальні</a:t>
            </a:r>
            <a:r>
              <a:rPr lang="ru-RU" dirty="0"/>
              <a:t> </a:t>
            </a:r>
            <a:r>
              <a:rPr lang="ru-RU" dirty="0" err="1" smtClean="0"/>
              <a:t>наукові</a:t>
            </a:r>
            <a:r>
              <a:rPr lang="ru-RU" dirty="0" smtClean="0"/>
              <a:t> </a:t>
            </a:r>
            <a:r>
              <a:rPr lang="ru-RU" dirty="0"/>
              <a:t>та </a:t>
            </a:r>
            <a:r>
              <a:rPr lang="ru-RU" dirty="0" err="1"/>
              <a:t>педагогічні</a:t>
            </a:r>
            <a:r>
              <a:rPr lang="ru-RU" dirty="0"/>
              <a:t> </a:t>
            </a:r>
            <a:r>
              <a:rPr lang="ru-RU" dirty="0" err="1"/>
              <a:t>досягнення</a:t>
            </a:r>
            <a:r>
              <a:rPr lang="ru-RU" dirty="0"/>
              <a:t> та </a:t>
            </a:r>
            <a:r>
              <a:rPr lang="ru-RU" dirty="0" err="1"/>
              <a:t>відображати</a:t>
            </a:r>
            <a:r>
              <a:rPr lang="ru-RU" dirty="0"/>
              <a:t> потреби </a:t>
            </a:r>
          </a:p>
          <a:p>
            <a:r>
              <a:rPr lang="ru-RU" dirty="0"/>
              <a:t>ринку </a:t>
            </a:r>
            <a:r>
              <a:rPr lang="ru-RU" dirty="0" err="1"/>
              <a:t>праці</a:t>
            </a:r>
            <a:r>
              <a:rPr lang="ru-RU" dirty="0"/>
              <a:t>.</a:t>
            </a:r>
          </a:p>
          <a:p>
            <a:r>
              <a:rPr lang="ru-RU" dirty="0"/>
              <a:t>2) </a:t>
            </a:r>
            <a:r>
              <a:rPr lang="ru-RU" dirty="0" err="1"/>
              <a:t>Розробку</a:t>
            </a:r>
            <a:r>
              <a:rPr lang="ru-RU" dirty="0"/>
              <a:t> </a:t>
            </a:r>
            <a:r>
              <a:rPr lang="ru-RU" dirty="0" err="1"/>
              <a:t>науково</a:t>
            </a:r>
            <a:r>
              <a:rPr lang="ru-RU" dirty="0"/>
              <a:t> </a:t>
            </a:r>
            <a:r>
              <a:rPr lang="ru-RU" dirty="0" err="1"/>
              <a:t>обґрунтованого</a:t>
            </a:r>
            <a:r>
              <a:rPr lang="ru-RU" dirty="0"/>
              <a:t> </a:t>
            </a:r>
            <a:r>
              <a:rPr lang="ru-RU" dirty="0" err="1"/>
              <a:t>підходу</a:t>
            </a:r>
            <a:r>
              <a:rPr lang="ru-RU" dirty="0"/>
              <a:t> до </a:t>
            </a:r>
            <a:r>
              <a:rPr lang="ru-RU" dirty="0" err="1" smtClean="0"/>
              <a:t>навчання</a:t>
            </a:r>
            <a:r>
              <a:rPr lang="ru-RU" dirty="0"/>
              <a:t>. </a:t>
            </a:r>
            <a:r>
              <a:rPr lang="ru-RU" dirty="0" err="1"/>
              <a:t>Навчальний</a:t>
            </a:r>
            <a:r>
              <a:rPr lang="ru-RU" dirty="0"/>
              <a:t> </a:t>
            </a:r>
            <a:r>
              <a:rPr lang="ru-RU" dirty="0" err="1"/>
              <a:t>матеріал</a:t>
            </a:r>
            <a:r>
              <a:rPr lang="ru-RU" dirty="0"/>
              <a:t> повинен бути </a:t>
            </a:r>
            <a:r>
              <a:rPr lang="ru-RU" dirty="0" err="1" smtClean="0"/>
              <a:t>обґрунтований</a:t>
            </a:r>
            <a:r>
              <a:rPr lang="ru-RU" dirty="0" smtClean="0"/>
              <a:t> </a:t>
            </a:r>
            <a:r>
              <a:rPr lang="ru-RU" dirty="0" err="1"/>
              <a:t>науковими</a:t>
            </a:r>
            <a:r>
              <a:rPr lang="ru-RU" dirty="0"/>
              <a:t> фактами та принципами. </a:t>
            </a:r>
            <a:r>
              <a:rPr lang="ru-RU" dirty="0" err="1"/>
              <a:t>Методичні</a:t>
            </a:r>
            <a:r>
              <a:rPr lang="ru-RU" dirty="0"/>
              <a:t> </a:t>
            </a:r>
            <a:r>
              <a:rPr lang="ru-RU" dirty="0" err="1" smtClean="0"/>
              <a:t>матеріали</a:t>
            </a:r>
            <a:r>
              <a:rPr lang="ru-RU" dirty="0" smtClean="0"/>
              <a:t> </a:t>
            </a:r>
            <a:r>
              <a:rPr lang="ru-RU" dirty="0" err="1"/>
              <a:t>повинні</a:t>
            </a:r>
            <a:r>
              <a:rPr lang="ru-RU" dirty="0"/>
              <a:t> </a:t>
            </a:r>
            <a:r>
              <a:rPr lang="ru-RU" dirty="0" err="1"/>
              <a:t>мати</a:t>
            </a:r>
            <a:r>
              <a:rPr lang="ru-RU" dirty="0"/>
              <a:t> </a:t>
            </a:r>
            <a:r>
              <a:rPr lang="ru-RU" dirty="0" err="1"/>
              <a:t>чітку</a:t>
            </a:r>
            <a:r>
              <a:rPr lang="ru-RU" dirty="0"/>
              <a:t> методику та </a:t>
            </a:r>
            <a:r>
              <a:rPr lang="ru-RU" dirty="0" err="1" smtClean="0"/>
              <a:t>послідовність</a:t>
            </a:r>
            <a:r>
              <a:rPr lang="ru-RU" dirty="0" smtClean="0"/>
              <a:t> </a:t>
            </a:r>
            <a:r>
              <a:rPr lang="ru-RU" dirty="0" err="1"/>
              <a:t>кроків</a:t>
            </a:r>
            <a:r>
              <a:rPr lang="ru-RU" dirty="0"/>
              <a:t> у </a:t>
            </a:r>
            <a:r>
              <a:rPr lang="ru-RU" dirty="0" err="1"/>
              <a:t>навчальному</a:t>
            </a:r>
            <a:r>
              <a:rPr lang="ru-RU" dirty="0"/>
              <a:t> </a:t>
            </a:r>
            <a:r>
              <a:rPr lang="ru-RU" dirty="0" err="1"/>
              <a:t>процесі</a:t>
            </a:r>
            <a:r>
              <a:rPr lang="ru-RU" dirty="0"/>
              <a:t>, </a:t>
            </a:r>
            <a:r>
              <a:rPr lang="ru-RU" dirty="0" err="1"/>
              <a:t>що</a:t>
            </a:r>
            <a:r>
              <a:rPr lang="ru-RU" dirty="0"/>
              <a:t> </a:t>
            </a:r>
            <a:r>
              <a:rPr lang="ru-RU" dirty="0" err="1"/>
              <a:t>базуються</a:t>
            </a:r>
            <a:r>
              <a:rPr lang="ru-RU" dirty="0"/>
              <a:t> на </a:t>
            </a:r>
          </a:p>
          <a:p>
            <a:r>
              <a:rPr lang="ru-RU" dirty="0" err="1"/>
              <a:t>педагогічних</a:t>
            </a:r>
            <a:r>
              <a:rPr lang="ru-RU" dirty="0"/>
              <a:t> та </a:t>
            </a:r>
            <a:r>
              <a:rPr lang="ru-RU" dirty="0" err="1"/>
              <a:t>психологічних</a:t>
            </a:r>
            <a:r>
              <a:rPr lang="ru-RU" dirty="0"/>
              <a:t> аспектах.</a:t>
            </a:r>
          </a:p>
          <a:p>
            <a:r>
              <a:rPr lang="ru-RU" dirty="0"/>
              <a:t>3) </a:t>
            </a:r>
            <a:r>
              <a:rPr lang="ru-RU" dirty="0" err="1"/>
              <a:t>Використання</a:t>
            </a:r>
            <a:r>
              <a:rPr lang="ru-RU" dirty="0"/>
              <a:t> </a:t>
            </a:r>
            <a:r>
              <a:rPr lang="ru-RU" dirty="0" err="1"/>
              <a:t>інноваційних</a:t>
            </a:r>
            <a:r>
              <a:rPr lang="ru-RU" dirty="0"/>
              <a:t> </a:t>
            </a:r>
            <a:r>
              <a:rPr lang="ru-RU" dirty="0" err="1"/>
              <a:t>технологій</a:t>
            </a:r>
            <a:r>
              <a:rPr lang="ru-RU" dirty="0"/>
              <a:t> та </a:t>
            </a:r>
            <a:r>
              <a:rPr lang="ru-RU" dirty="0" err="1" smtClean="0"/>
              <a:t>методів</a:t>
            </a:r>
            <a:r>
              <a:rPr lang="ru-RU" dirty="0" smtClean="0"/>
              <a:t> </a:t>
            </a:r>
            <a:r>
              <a:rPr lang="ru-RU" dirty="0" err="1"/>
              <a:t>навчання</a:t>
            </a:r>
            <a:r>
              <a:rPr lang="ru-RU" dirty="0"/>
              <a:t>. </a:t>
            </a:r>
            <a:r>
              <a:rPr lang="ru-RU" dirty="0" err="1"/>
              <a:t>Навчальна</a:t>
            </a:r>
            <a:r>
              <a:rPr lang="ru-RU" dirty="0"/>
              <a:t> </a:t>
            </a:r>
            <a:r>
              <a:rPr lang="ru-RU" dirty="0" err="1"/>
              <a:t>програма</a:t>
            </a:r>
            <a:r>
              <a:rPr lang="ru-RU" dirty="0"/>
              <a:t> повинна </a:t>
            </a:r>
            <a:r>
              <a:rPr lang="ru-RU" dirty="0" err="1" smtClean="0"/>
              <a:t>передбачати</a:t>
            </a:r>
            <a:r>
              <a:rPr lang="ru-RU" dirty="0" smtClean="0"/>
              <a:t> </a:t>
            </a:r>
            <a:r>
              <a:rPr lang="ru-RU" dirty="0" err="1"/>
              <a:t>використання</a:t>
            </a:r>
            <a:r>
              <a:rPr lang="ru-RU" dirty="0"/>
              <a:t> </a:t>
            </a:r>
            <a:r>
              <a:rPr lang="ru-RU" dirty="0" err="1"/>
              <a:t>інноваційних</a:t>
            </a:r>
            <a:r>
              <a:rPr lang="ru-RU" dirty="0"/>
              <a:t> методик та </a:t>
            </a:r>
            <a:r>
              <a:rPr lang="ru-RU" dirty="0" err="1"/>
              <a:t>технологій</a:t>
            </a:r>
            <a:r>
              <a:rPr lang="ru-RU" dirty="0"/>
              <a:t>, </a:t>
            </a:r>
            <a:r>
              <a:rPr lang="ru-RU" dirty="0" err="1" smtClean="0"/>
              <a:t>що</a:t>
            </a:r>
            <a:r>
              <a:rPr lang="ru-RU" dirty="0" smtClean="0"/>
              <a:t> </a:t>
            </a:r>
            <a:r>
              <a:rPr lang="ru-RU" dirty="0" err="1"/>
              <a:t>дозволяють</a:t>
            </a:r>
            <a:r>
              <a:rPr lang="ru-RU" dirty="0"/>
              <a:t> </a:t>
            </a:r>
            <a:r>
              <a:rPr lang="ru-RU" dirty="0" err="1"/>
              <a:t>ефективно</a:t>
            </a:r>
            <a:r>
              <a:rPr lang="ru-RU" dirty="0"/>
              <a:t> та </a:t>
            </a:r>
            <a:r>
              <a:rPr lang="ru-RU" dirty="0" err="1"/>
              <a:t>цікаво</a:t>
            </a:r>
            <a:r>
              <a:rPr lang="ru-RU" dirty="0"/>
              <a:t> </a:t>
            </a:r>
            <a:r>
              <a:rPr lang="ru-RU" dirty="0" err="1"/>
              <a:t>передавати</a:t>
            </a:r>
            <a:r>
              <a:rPr lang="ru-RU" dirty="0"/>
              <a:t> </a:t>
            </a:r>
            <a:r>
              <a:rPr lang="ru-RU" dirty="0" err="1"/>
              <a:t>знання</a:t>
            </a:r>
            <a:r>
              <a:rPr lang="ru-RU" dirty="0"/>
              <a:t> </a:t>
            </a:r>
            <a:r>
              <a:rPr lang="ru-RU" dirty="0" err="1" smtClean="0"/>
              <a:t>учням</a:t>
            </a:r>
            <a:r>
              <a:rPr lang="ru-RU" dirty="0"/>
              <a:t>. </a:t>
            </a:r>
            <a:r>
              <a:rPr lang="ru-RU" dirty="0" err="1"/>
              <a:t>Такі</a:t>
            </a:r>
            <a:r>
              <a:rPr lang="ru-RU" dirty="0"/>
              <a:t> методики </a:t>
            </a:r>
            <a:r>
              <a:rPr lang="ru-RU" dirty="0" err="1"/>
              <a:t>можуть</a:t>
            </a:r>
            <a:r>
              <a:rPr lang="ru-RU" dirty="0"/>
              <a:t> </a:t>
            </a:r>
            <a:r>
              <a:rPr lang="ru-RU" dirty="0" err="1"/>
              <a:t>включати</a:t>
            </a:r>
            <a:r>
              <a:rPr lang="ru-RU" dirty="0"/>
              <a:t> в себе </a:t>
            </a:r>
            <a:r>
              <a:rPr lang="ru-RU" dirty="0" err="1" smtClean="0"/>
              <a:t>використання</a:t>
            </a:r>
            <a:r>
              <a:rPr lang="ru-RU" dirty="0" smtClean="0"/>
              <a:t>  </a:t>
            </a:r>
            <a:r>
              <a:rPr lang="ru-RU" dirty="0" err="1"/>
              <a:t>відеоуроків</a:t>
            </a:r>
            <a:r>
              <a:rPr lang="ru-RU" dirty="0"/>
              <a:t>,  </a:t>
            </a:r>
            <a:r>
              <a:rPr lang="ru-RU" dirty="0" err="1"/>
              <a:t>інтерактивних</a:t>
            </a:r>
            <a:r>
              <a:rPr lang="ru-RU" dirty="0"/>
              <a:t>  </a:t>
            </a:r>
            <a:r>
              <a:rPr lang="ru-RU" dirty="0" err="1"/>
              <a:t>вправ</a:t>
            </a:r>
            <a:r>
              <a:rPr lang="ru-RU" dirty="0"/>
              <a:t>,  </a:t>
            </a:r>
            <a:r>
              <a:rPr lang="ru-RU" dirty="0" err="1" smtClean="0"/>
              <a:t>комп'ютерних</a:t>
            </a:r>
            <a:r>
              <a:rPr lang="ru-RU" dirty="0" smtClean="0"/>
              <a:t> </a:t>
            </a:r>
            <a:r>
              <a:rPr lang="ru-RU" dirty="0" err="1"/>
              <a:t>програм</a:t>
            </a:r>
            <a:r>
              <a:rPr lang="ru-RU" dirty="0"/>
              <a:t>, </a:t>
            </a:r>
            <a:r>
              <a:rPr lang="ru-RU" dirty="0" err="1"/>
              <a:t>віртуальних</a:t>
            </a:r>
            <a:r>
              <a:rPr lang="ru-RU" dirty="0"/>
              <a:t> </a:t>
            </a:r>
            <a:r>
              <a:rPr lang="ru-RU" dirty="0" err="1"/>
              <a:t>лабораторій</a:t>
            </a:r>
            <a:r>
              <a:rPr lang="ru-RU" dirty="0"/>
              <a:t> </a:t>
            </a:r>
            <a:r>
              <a:rPr lang="ru-RU" dirty="0" err="1"/>
              <a:t>тощо</a:t>
            </a:r>
            <a:r>
              <a:rPr lang="ru-RU" dirty="0"/>
              <a:t>.</a:t>
            </a:r>
          </a:p>
        </p:txBody>
      </p:sp>
    </p:spTree>
    <p:extLst>
      <p:ext uri="{BB962C8B-B14F-4D97-AF65-F5344CB8AC3E}">
        <p14:creationId xmlns:p14="http://schemas.microsoft.com/office/powerpoint/2010/main" val="1883155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63317" y="360562"/>
            <a:ext cx="5558725" cy="380107"/>
          </a:xfrm>
          <a:prstGeom prst="rect">
            <a:avLst/>
          </a:prstGeom>
          <a:noFill/>
          <a:ln/>
        </p:spPr>
        <p:txBody>
          <a:bodyPr wrap="none" lIns="0" tIns="0" rIns="0" bIns="0" rtlCol="0" anchor="t"/>
          <a:lstStyle/>
          <a:p>
            <a:pPr>
              <a:lnSpc>
                <a:spcPts val="2485"/>
              </a:lnSpc>
            </a:pPr>
            <a:r>
              <a:rPr lang="en-US" sz="2000" dirty="0">
                <a:solidFill>
                  <a:srgbClr val="1B1B27"/>
                </a:solidFill>
                <a:latin typeface="Corben" pitchFamily="34" charset="0"/>
                <a:ea typeface="Corben" pitchFamily="34" charset="-122"/>
                <a:cs typeface="Corben" pitchFamily="34" charset="-120"/>
              </a:rPr>
              <a:t>Формуємо майбутнє: Ключові компетентності</a:t>
            </a:r>
            <a:endParaRPr lang="en-US" sz="2000" dirty="0"/>
          </a:p>
        </p:txBody>
      </p:sp>
      <p:sp>
        <p:nvSpPr>
          <p:cNvPr id="3" name="Text 1"/>
          <p:cNvSpPr/>
          <p:nvPr/>
        </p:nvSpPr>
        <p:spPr>
          <a:xfrm>
            <a:off x="163317" y="983855"/>
            <a:ext cx="8877813" cy="583704"/>
          </a:xfrm>
          <a:prstGeom prst="rect">
            <a:avLst/>
          </a:prstGeom>
          <a:noFill/>
          <a:ln/>
        </p:spPr>
        <p:txBody>
          <a:bodyPr wrap="square" lIns="0" tIns="0" rIns="0" bIns="0" rtlCol="0" anchor="t"/>
          <a:lstStyle/>
          <a:p>
            <a:pPr>
              <a:lnSpc>
                <a:spcPts val="1260"/>
              </a:lnSpc>
            </a:pPr>
            <a:r>
              <a:rPr lang="en-US" sz="800" dirty="0">
                <a:solidFill>
                  <a:srgbClr val="404155"/>
                </a:solidFill>
                <a:latin typeface="Nobile" pitchFamily="34" charset="0"/>
                <a:ea typeface="Nobile" pitchFamily="34" charset="-122"/>
                <a:cs typeface="Nobile" pitchFamily="34" charset="-120"/>
              </a:rPr>
              <a:t>У сучасному світі, що швидко змінюється, завдання вчителя хімії виходить далеко за межі простої передачі знань. Наше покликання – не лише навчити учнів хімічних формул та реакцій, а й розвинути комплексні навички, які допоможуть їм бути успішними, адаптивними та відповідальними громадянами у XXI столітті. Ці навички, відомі як ключові компетентності, є основою Нової української школи.</a:t>
            </a:r>
            <a:endParaRPr lang="en-US" sz="800" dirty="0"/>
          </a:p>
        </p:txBody>
      </p:sp>
      <p:sp>
        <p:nvSpPr>
          <p:cNvPr id="4" name="Text 2"/>
          <p:cNvSpPr/>
          <p:nvPr/>
        </p:nvSpPr>
        <p:spPr>
          <a:xfrm>
            <a:off x="163317" y="1704381"/>
            <a:ext cx="8877813" cy="583704"/>
          </a:xfrm>
          <a:prstGeom prst="rect">
            <a:avLst/>
          </a:prstGeom>
          <a:noFill/>
          <a:ln/>
        </p:spPr>
        <p:txBody>
          <a:bodyPr wrap="square" lIns="0" tIns="0" rIns="0" bIns="0" rtlCol="0" anchor="t"/>
          <a:lstStyle/>
          <a:p>
            <a:pPr>
              <a:lnSpc>
                <a:spcPts val="1260"/>
              </a:lnSpc>
            </a:pPr>
            <a:r>
              <a:rPr lang="en-US" sz="800" dirty="0">
                <a:solidFill>
                  <a:srgbClr val="404155"/>
                </a:solidFill>
                <a:latin typeface="Nobile" pitchFamily="34" charset="0"/>
                <a:ea typeface="Nobile" pitchFamily="34" charset="-122"/>
                <a:cs typeface="Nobile" pitchFamily="34" charset="-120"/>
              </a:rPr>
              <a:t>Формування цих компетентностей на уроках хімії означає перехід від пасивного засвоєння інформації до активної участі в навчальному процесі. Це вимагає від нас, вчителів, використання різноманітних інтерактивних методів, проблемно-орієнтованого навчання та заохочення учнів до самостійних досліджень. Кожна з цих компетентностей взаємопов'язана і посилює одна одну, формуючи цілісну особистість, готову до викликів майбутнього.</a:t>
            </a:r>
            <a:endParaRPr lang="en-US" sz="800" dirty="0"/>
          </a:p>
        </p:txBody>
      </p:sp>
      <p:sp>
        <p:nvSpPr>
          <p:cNvPr id="5" name="Text 3"/>
          <p:cNvSpPr/>
          <p:nvPr/>
        </p:nvSpPr>
        <p:spPr>
          <a:xfrm>
            <a:off x="1239502" y="2433044"/>
            <a:ext cx="1970763" cy="190004"/>
          </a:xfrm>
          <a:prstGeom prst="rect">
            <a:avLst/>
          </a:prstGeom>
          <a:noFill/>
          <a:ln/>
        </p:spPr>
        <p:txBody>
          <a:bodyPr wrap="none" lIns="0" tIns="0" rIns="0" bIns="0" rtlCol="0" anchor="t"/>
          <a:lstStyle/>
          <a:p>
            <a:pPr algn="r">
              <a:lnSpc>
                <a:spcPts val="1225"/>
              </a:lnSpc>
            </a:pPr>
            <a:r>
              <a:rPr lang="en-US" sz="1000" dirty="0">
                <a:solidFill>
                  <a:srgbClr val="404155"/>
                </a:solidFill>
                <a:latin typeface="Corben" pitchFamily="34" charset="0"/>
                <a:ea typeface="Corben" pitchFamily="34" charset="-122"/>
                <a:cs typeface="Corben" pitchFamily="34" charset="-120"/>
              </a:rPr>
              <a:t>Критичне та системне мислення</a:t>
            </a:r>
            <a:endParaRPr lang="en-US" sz="1000" dirty="0"/>
          </a:p>
        </p:txBody>
      </p:sp>
      <p:sp>
        <p:nvSpPr>
          <p:cNvPr id="6" name="Text 4"/>
          <p:cNvSpPr/>
          <p:nvPr/>
        </p:nvSpPr>
        <p:spPr>
          <a:xfrm>
            <a:off x="255605" y="2695973"/>
            <a:ext cx="3013255" cy="972840"/>
          </a:xfrm>
          <a:prstGeom prst="rect">
            <a:avLst/>
          </a:prstGeom>
          <a:noFill/>
          <a:ln/>
        </p:spPr>
        <p:txBody>
          <a:bodyPr wrap="square" lIns="0" tIns="0" rIns="0" bIns="0" rtlCol="0" anchor="t"/>
          <a:lstStyle/>
          <a:p>
            <a:pPr algn="r">
              <a:lnSpc>
                <a:spcPts val="1260"/>
              </a:lnSpc>
            </a:pPr>
            <a:r>
              <a:rPr lang="en-US" sz="800" dirty="0">
                <a:solidFill>
                  <a:srgbClr val="404155"/>
                </a:solidFill>
                <a:latin typeface="Nobile" pitchFamily="34" charset="0"/>
                <a:ea typeface="Nobile" pitchFamily="34" charset="-122"/>
                <a:cs typeface="Nobile" pitchFamily="34" charset="-120"/>
              </a:rPr>
              <a:t>Учні вчаться аналізувати інформацію, розрізняти факти від думок, оцінювати достовірність джерел та формувати власні обґрунтовані висновки. У хімії це проявляється у вмінні аналізувати результати експериментів, виявляти закономірності та формулювати гіпотези.</a:t>
            </a:r>
            <a:endParaRPr lang="en-US" sz="800" dirty="0"/>
          </a:p>
        </p:txBody>
      </p:sp>
      <p:pic>
        <p:nvPicPr>
          <p:cNvPr id="7" name="Image 0" descr="preencoded.png"/>
          <p:cNvPicPr>
            <a:picLocks noChangeAspect="1"/>
          </p:cNvPicPr>
          <p:nvPr/>
        </p:nvPicPr>
        <p:blipFill>
          <a:blip r:embed="rId2"/>
          <a:stretch>
            <a:fillRect/>
          </a:stretch>
        </p:blipFill>
        <p:spPr>
          <a:xfrm>
            <a:off x="2981846" y="2424907"/>
            <a:ext cx="3244973" cy="3926582"/>
          </a:xfrm>
          <a:prstGeom prst="rect">
            <a:avLst/>
          </a:prstGeom>
        </p:spPr>
      </p:pic>
      <p:pic>
        <p:nvPicPr>
          <p:cNvPr id="8" name="Image 1" descr="preencoded.png"/>
          <p:cNvPicPr>
            <a:picLocks noChangeAspect="1"/>
          </p:cNvPicPr>
          <p:nvPr/>
        </p:nvPicPr>
        <p:blipFill>
          <a:blip r:embed="rId3"/>
          <a:stretch>
            <a:fillRect/>
          </a:stretch>
        </p:blipFill>
        <p:spPr>
          <a:xfrm>
            <a:off x="4123518" y="3405684"/>
            <a:ext cx="141279" cy="213718"/>
          </a:xfrm>
          <a:prstGeom prst="rect">
            <a:avLst/>
          </a:prstGeom>
        </p:spPr>
      </p:pic>
      <p:sp>
        <p:nvSpPr>
          <p:cNvPr id="9" name="Text 5"/>
          <p:cNvSpPr/>
          <p:nvPr/>
        </p:nvSpPr>
        <p:spPr>
          <a:xfrm>
            <a:off x="5976020" y="2530377"/>
            <a:ext cx="1886881" cy="190004"/>
          </a:xfrm>
          <a:prstGeom prst="rect">
            <a:avLst/>
          </a:prstGeom>
          <a:noFill/>
          <a:ln/>
        </p:spPr>
        <p:txBody>
          <a:bodyPr wrap="none" lIns="0" tIns="0" rIns="0" bIns="0" rtlCol="0" anchor="t"/>
          <a:lstStyle/>
          <a:p>
            <a:pPr>
              <a:lnSpc>
                <a:spcPts val="1225"/>
              </a:lnSpc>
            </a:pPr>
            <a:r>
              <a:rPr lang="en-US" sz="1000" dirty="0">
                <a:solidFill>
                  <a:srgbClr val="404155"/>
                </a:solidFill>
                <a:latin typeface="Corben" pitchFamily="34" charset="0"/>
                <a:ea typeface="Corben" pitchFamily="34" charset="-122"/>
                <a:cs typeface="Corben" pitchFamily="34" charset="-120"/>
              </a:rPr>
              <a:t>Креативність та інноваційність</a:t>
            </a:r>
            <a:endParaRPr lang="en-US" sz="1000" dirty="0"/>
          </a:p>
        </p:txBody>
      </p:sp>
      <p:sp>
        <p:nvSpPr>
          <p:cNvPr id="10" name="Text 6"/>
          <p:cNvSpPr/>
          <p:nvPr/>
        </p:nvSpPr>
        <p:spPr>
          <a:xfrm>
            <a:off x="5935182" y="2793307"/>
            <a:ext cx="3013336" cy="778272"/>
          </a:xfrm>
          <a:prstGeom prst="rect">
            <a:avLst/>
          </a:prstGeom>
          <a:noFill/>
          <a:ln/>
        </p:spPr>
        <p:txBody>
          <a:bodyPr wrap="square" lIns="0" tIns="0" rIns="0" bIns="0" rtlCol="0" anchor="t"/>
          <a:lstStyle/>
          <a:p>
            <a:pPr>
              <a:lnSpc>
                <a:spcPts val="1260"/>
              </a:lnSpc>
            </a:pPr>
            <a:r>
              <a:rPr lang="en-US" sz="800" dirty="0">
                <a:solidFill>
                  <a:srgbClr val="404155"/>
                </a:solidFill>
                <a:latin typeface="Nobile" pitchFamily="34" charset="0"/>
                <a:ea typeface="Nobile" pitchFamily="34" charset="-122"/>
                <a:cs typeface="Nobile" pitchFamily="34" charset="-120"/>
              </a:rPr>
              <a:t>Розвиток здатності генерувати нові ідеї, шукати нестандартні рішення проблем. Це може бути розробка власного хімічного експерименту, створення презентації або моделі, що пояснює складні хімічні процеси.</a:t>
            </a:r>
            <a:endParaRPr lang="en-US" sz="800" dirty="0"/>
          </a:p>
        </p:txBody>
      </p:sp>
      <p:pic>
        <p:nvPicPr>
          <p:cNvPr id="11" name="Image 2" descr="preencoded.png"/>
          <p:cNvPicPr>
            <a:picLocks noChangeAspect="1"/>
          </p:cNvPicPr>
          <p:nvPr/>
        </p:nvPicPr>
        <p:blipFill>
          <a:blip r:embed="rId4"/>
          <a:stretch>
            <a:fillRect/>
          </a:stretch>
        </p:blipFill>
        <p:spPr>
          <a:xfrm>
            <a:off x="2981846" y="2424907"/>
            <a:ext cx="3244973" cy="3926582"/>
          </a:xfrm>
          <a:prstGeom prst="rect">
            <a:avLst/>
          </a:prstGeom>
        </p:spPr>
      </p:pic>
      <p:pic>
        <p:nvPicPr>
          <p:cNvPr id="12" name="Image 3" descr="preencoded.png"/>
          <p:cNvPicPr>
            <a:picLocks noChangeAspect="1"/>
          </p:cNvPicPr>
          <p:nvPr/>
        </p:nvPicPr>
        <p:blipFill>
          <a:blip r:embed="rId5"/>
          <a:stretch>
            <a:fillRect/>
          </a:stretch>
        </p:blipFill>
        <p:spPr>
          <a:xfrm>
            <a:off x="4881798" y="3405684"/>
            <a:ext cx="141279" cy="213718"/>
          </a:xfrm>
          <a:prstGeom prst="rect">
            <a:avLst/>
          </a:prstGeom>
        </p:spPr>
      </p:pic>
      <p:sp>
        <p:nvSpPr>
          <p:cNvPr id="13" name="Text 7"/>
          <p:cNvSpPr/>
          <p:nvPr/>
        </p:nvSpPr>
        <p:spPr>
          <a:xfrm>
            <a:off x="6158594" y="3964882"/>
            <a:ext cx="1881799" cy="190004"/>
          </a:xfrm>
          <a:prstGeom prst="rect">
            <a:avLst/>
          </a:prstGeom>
          <a:noFill/>
          <a:ln/>
        </p:spPr>
        <p:txBody>
          <a:bodyPr wrap="none" lIns="0" tIns="0" rIns="0" bIns="0" rtlCol="0" anchor="t"/>
          <a:lstStyle/>
          <a:p>
            <a:pPr>
              <a:lnSpc>
                <a:spcPts val="1225"/>
              </a:lnSpc>
            </a:pPr>
            <a:r>
              <a:rPr lang="en-US" sz="1000" dirty="0">
                <a:solidFill>
                  <a:srgbClr val="404155"/>
                </a:solidFill>
                <a:latin typeface="Corben" pitchFamily="34" charset="0"/>
                <a:ea typeface="Corben" pitchFamily="34" charset="-122"/>
                <a:cs typeface="Corben" pitchFamily="34" charset="-120"/>
              </a:rPr>
              <a:t>Вміння розв'язувати проблеми</a:t>
            </a:r>
            <a:endParaRPr lang="en-US" sz="1000" dirty="0"/>
          </a:p>
        </p:txBody>
      </p:sp>
      <p:sp>
        <p:nvSpPr>
          <p:cNvPr id="14" name="Text 8"/>
          <p:cNvSpPr/>
          <p:nvPr/>
        </p:nvSpPr>
        <p:spPr>
          <a:xfrm>
            <a:off x="6124856" y="4227811"/>
            <a:ext cx="2812366" cy="778272"/>
          </a:xfrm>
          <a:prstGeom prst="rect">
            <a:avLst/>
          </a:prstGeom>
          <a:noFill/>
          <a:ln/>
        </p:spPr>
        <p:txBody>
          <a:bodyPr wrap="square" lIns="0" tIns="0" rIns="0" bIns="0" rtlCol="0" anchor="t"/>
          <a:lstStyle/>
          <a:p>
            <a:pPr>
              <a:lnSpc>
                <a:spcPts val="1260"/>
              </a:lnSpc>
            </a:pPr>
            <a:r>
              <a:rPr lang="en-US" sz="800" dirty="0">
                <a:solidFill>
                  <a:srgbClr val="404155"/>
                </a:solidFill>
                <a:latin typeface="Nobile" pitchFamily="34" charset="0"/>
                <a:ea typeface="Nobile" pitchFamily="34" charset="-122"/>
                <a:cs typeface="Nobile" pitchFamily="34" charset="-120"/>
              </a:rPr>
              <a:t>Практичне застосування знань для подолання викликів. На уроках хімії це може бути розв'язання розрахункових задач, пошук способів утилізації відходів або розробка методів очищення води.</a:t>
            </a:r>
            <a:endParaRPr lang="en-US" sz="800" dirty="0"/>
          </a:p>
        </p:txBody>
      </p:sp>
      <p:pic>
        <p:nvPicPr>
          <p:cNvPr id="15" name="Image 4" descr="preencoded.png"/>
          <p:cNvPicPr>
            <a:picLocks noChangeAspect="1"/>
          </p:cNvPicPr>
          <p:nvPr/>
        </p:nvPicPr>
        <p:blipFill>
          <a:blip r:embed="rId6"/>
          <a:stretch>
            <a:fillRect/>
          </a:stretch>
        </p:blipFill>
        <p:spPr>
          <a:xfrm>
            <a:off x="2981846" y="2424907"/>
            <a:ext cx="3244973" cy="3926582"/>
          </a:xfrm>
          <a:prstGeom prst="rect">
            <a:avLst/>
          </a:prstGeom>
        </p:spPr>
      </p:pic>
      <p:pic>
        <p:nvPicPr>
          <p:cNvPr id="16" name="Image 5" descr="preencoded.png"/>
          <p:cNvPicPr>
            <a:picLocks noChangeAspect="1"/>
          </p:cNvPicPr>
          <p:nvPr/>
        </p:nvPicPr>
        <p:blipFill>
          <a:blip r:embed="rId7"/>
          <a:stretch>
            <a:fillRect/>
          </a:stretch>
        </p:blipFill>
        <p:spPr>
          <a:xfrm>
            <a:off x="5261012" y="4281290"/>
            <a:ext cx="141279" cy="213718"/>
          </a:xfrm>
          <a:prstGeom prst="rect">
            <a:avLst/>
          </a:prstGeom>
        </p:spPr>
      </p:pic>
      <p:sp>
        <p:nvSpPr>
          <p:cNvPr id="17" name="Text 9"/>
          <p:cNvSpPr/>
          <p:nvPr/>
        </p:nvSpPr>
        <p:spPr>
          <a:xfrm>
            <a:off x="5989247" y="5302053"/>
            <a:ext cx="1522083" cy="190004"/>
          </a:xfrm>
          <a:prstGeom prst="rect">
            <a:avLst/>
          </a:prstGeom>
          <a:noFill/>
          <a:ln/>
        </p:spPr>
        <p:txBody>
          <a:bodyPr wrap="none" lIns="0" tIns="0" rIns="0" bIns="0" rtlCol="0" anchor="t"/>
          <a:lstStyle/>
          <a:p>
            <a:pPr>
              <a:lnSpc>
                <a:spcPts val="1225"/>
              </a:lnSpc>
            </a:pPr>
            <a:r>
              <a:rPr lang="en-US" sz="1000" dirty="0">
                <a:solidFill>
                  <a:srgbClr val="404155"/>
                </a:solidFill>
                <a:latin typeface="Corben" pitchFamily="34" charset="0"/>
                <a:ea typeface="Corben" pitchFamily="34" charset="-122"/>
                <a:cs typeface="Corben" pitchFamily="34" charset="-120"/>
              </a:rPr>
              <a:t>Комунікація та співпраця</a:t>
            </a:r>
            <a:endParaRPr lang="en-US" sz="1000" dirty="0"/>
          </a:p>
        </p:txBody>
      </p:sp>
      <p:sp>
        <p:nvSpPr>
          <p:cNvPr id="18" name="Text 10"/>
          <p:cNvSpPr/>
          <p:nvPr/>
        </p:nvSpPr>
        <p:spPr>
          <a:xfrm>
            <a:off x="5935182" y="5564982"/>
            <a:ext cx="3013336" cy="778272"/>
          </a:xfrm>
          <a:prstGeom prst="rect">
            <a:avLst/>
          </a:prstGeom>
          <a:noFill/>
          <a:ln/>
        </p:spPr>
        <p:txBody>
          <a:bodyPr wrap="square" lIns="0" tIns="0" rIns="0" bIns="0" rtlCol="0" anchor="t"/>
          <a:lstStyle/>
          <a:p>
            <a:pPr>
              <a:lnSpc>
                <a:spcPts val="1260"/>
              </a:lnSpc>
            </a:pPr>
            <a:r>
              <a:rPr lang="en-US" sz="800" dirty="0">
                <a:solidFill>
                  <a:srgbClr val="404155"/>
                </a:solidFill>
                <a:latin typeface="Nobile" pitchFamily="34" charset="0"/>
                <a:ea typeface="Nobile" pitchFamily="34" charset="-122"/>
                <a:cs typeface="Nobile" pitchFamily="34" charset="-120"/>
              </a:rPr>
              <a:t>Здатність ефективно спілкуватися, працювати в команді, аргументувати свою позицію та слухати інших. Це важливий аспект під час групових проєктів, лабораторних робіт та дискусій.</a:t>
            </a:r>
            <a:endParaRPr lang="en-US" sz="800" dirty="0"/>
          </a:p>
        </p:txBody>
      </p:sp>
      <p:pic>
        <p:nvPicPr>
          <p:cNvPr id="19" name="Image 6" descr="preencoded.png"/>
          <p:cNvPicPr>
            <a:picLocks noChangeAspect="1"/>
          </p:cNvPicPr>
          <p:nvPr/>
        </p:nvPicPr>
        <p:blipFill>
          <a:blip r:embed="rId8"/>
          <a:stretch>
            <a:fillRect/>
          </a:stretch>
        </p:blipFill>
        <p:spPr>
          <a:xfrm>
            <a:off x="2981846" y="2424907"/>
            <a:ext cx="3244973" cy="3926582"/>
          </a:xfrm>
          <a:prstGeom prst="rect">
            <a:avLst/>
          </a:prstGeom>
        </p:spPr>
      </p:pic>
      <p:pic>
        <p:nvPicPr>
          <p:cNvPr id="20" name="Image 7" descr="preencoded.png"/>
          <p:cNvPicPr>
            <a:picLocks noChangeAspect="1"/>
          </p:cNvPicPr>
          <p:nvPr/>
        </p:nvPicPr>
        <p:blipFill>
          <a:blip r:embed="rId9"/>
          <a:stretch>
            <a:fillRect/>
          </a:stretch>
        </p:blipFill>
        <p:spPr>
          <a:xfrm>
            <a:off x="4881798" y="5156895"/>
            <a:ext cx="141279" cy="213718"/>
          </a:xfrm>
          <a:prstGeom prst="rect">
            <a:avLst/>
          </a:prstGeom>
        </p:spPr>
      </p:pic>
      <p:sp>
        <p:nvSpPr>
          <p:cNvPr id="21" name="Text 11"/>
          <p:cNvSpPr/>
          <p:nvPr/>
        </p:nvSpPr>
        <p:spPr>
          <a:xfrm>
            <a:off x="1652361" y="5302053"/>
            <a:ext cx="1533317" cy="190004"/>
          </a:xfrm>
          <a:prstGeom prst="rect">
            <a:avLst/>
          </a:prstGeom>
          <a:noFill/>
          <a:ln/>
        </p:spPr>
        <p:txBody>
          <a:bodyPr wrap="none" lIns="0" tIns="0" rIns="0" bIns="0" rtlCol="0" anchor="t"/>
          <a:lstStyle/>
          <a:p>
            <a:pPr algn="r">
              <a:lnSpc>
                <a:spcPts val="1225"/>
              </a:lnSpc>
            </a:pPr>
            <a:r>
              <a:rPr lang="en-US" sz="1000" dirty="0">
                <a:solidFill>
                  <a:srgbClr val="404155"/>
                </a:solidFill>
                <a:latin typeface="Corben" pitchFamily="34" charset="0"/>
                <a:ea typeface="Corben" pitchFamily="34" charset="-122"/>
                <a:cs typeface="Corben" pitchFamily="34" charset="-120"/>
              </a:rPr>
              <a:t>Цифрова компетентність</a:t>
            </a:r>
            <a:endParaRPr lang="en-US" sz="1000" dirty="0"/>
          </a:p>
        </p:txBody>
      </p:sp>
      <p:sp>
        <p:nvSpPr>
          <p:cNvPr id="22" name="Text 12"/>
          <p:cNvSpPr/>
          <p:nvPr/>
        </p:nvSpPr>
        <p:spPr>
          <a:xfrm>
            <a:off x="255605" y="5564982"/>
            <a:ext cx="3013255" cy="778272"/>
          </a:xfrm>
          <a:prstGeom prst="rect">
            <a:avLst/>
          </a:prstGeom>
          <a:noFill/>
          <a:ln/>
        </p:spPr>
        <p:txBody>
          <a:bodyPr wrap="square" lIns="0" tIns="0" rIns="0" bIns="0" rtlCol="0" anchor="t"/>
          <a:lstStyle/>
          <a:p>
            <a:pPr algn="r">
              <a:lnSpc>
                <a:spcPts val="1260"/>
              </a:lnSpc>
            </a:pPr>
            <a:r>
              <a:rPr lang="en-US" sz="800" dirty="0">
                <a:solidFill>
                  <a:srgbClr val="404155"/>
                </a:solidFill>
                <a:latin typeface="Nobile" pitchFamily="34" charset="0"/>
                <a:ea typeface="Nobile" pitchFamily="34" charset="-122"/>
                <a:cs typeface="Nobile" pitchFamily="34" charset="-120"/>
              </a:rPr>
              <a:t>Впевнене та критичне використання інформаційно-комунікаційних технологій. Для хімії це може бути робота з віртуальними лабораторіями, пошук наукової інформації в інтернеті, створення цифрових проєктів.</a:t>
            </a:r>
            <a:endParaRPr lang="en-US" sz="800" dirty="0"/>
          </a:p>
        </p:txBody>
      </p:sp>
      <p:pic>
        <p:nvPicPr>
          <p:cNvPr id="23" name="Image 8" descr="preencoded.png"/>
          <p:cNvPicPr>
            <a:picLocks noChangeAspect="1"/>
          </p:cNvPicPr>
          <p:nvPr/>
        </p:nvPicPr>
        <p:blipFill>
          <a:blip r:embed="rId10"/>
          <a:stretch>
            <a:fillRect/>
          </a:stretch>
        </p:blipFill>
        <p:spPr>
          <a:xfrm>
            <a:off x="2981846" y="2424907"/>
            <a:ext cx="3244973" cy="3926582"/>
          </a:xfrm>
          <a:prstGeom prst="rect">
            <a:avLst/>
          </a:prstGeom>
        </p:spPr>
      </p:pic>
      <p:pic>
        <p:nvPicPr>
          <p:cNvPr id="24" name="Image 9" descr="preencoded.png"/>
          <p:cNvPicPr>
            <a:picLocks noChangeAspect="1"/>
          </p:cNvPicPr>
          <p:nvPr/>
        </p:nvPicPr>
        <p:blipFill>
          <a:blip r:embed="rId11"/>
          <a:stretch>
            <a:fillRect/>
          </a:stretch>
        </p:blipFill>
        <p:spPr>
          <a:xfrm>
            <a:off x="4123518" y="5156895"/>
            <a:ext cx="141279" cy="213718"/>
          </a:xfrm>
          <a:prstGeom prst="rect">
            <a:avLst/>
          </a:prstGeom>
        </p:spPr>
      </p:pic>
      <p:sp>
        <p:nvSpPr>
          <p:cNvPr id="25" name="Text 13"/>
          <p:cNvSpPr/>
          <p:nvPr/>
        </p:nvSpPr>
        <p:spPr>
          <a:xfrm>
            <a:off x="1573050" y="3867548"/>
            <a:ext cx="1424100" cy="190004"/>
          </a:xfrm>
          <a:prstGeom prst="rect">
            <a:avLst/>
          </a:prstGeom>
          <a:noFill/>
          <a:ln/>
        </p:spPr>
        <p:txBody>
          <a:bodyPr wrap="none" lIns="0" tIns="0" rIns="0" bIns="0" rtlCol="0" anchor="t"/>
          <a:lstStyle/>
          <a:p>
            <a:pPr algn="r">
              <a:lnSpc>
                <a:spcPts val="1225"/>
              </a:lnSpc>
            </a:pPr>
            <a:r>
              <a:rPr lang="en-US" sz="1000" dirty="0">
                <a:solidFill>
                  <a:srgbClr val="404155"/>
                </a:solidFill>
                <a:latin typeface="Corben" pitchFamily="34" charset="0"/>
                <a:ea typeface="Corben" pitchFamily="34" charset="-122"/>
                <a:cs typeface="Corben" pitchFamily="34" charset="-120"/>
              </a:rPr>
              <a:t>Екологічна грамотність</a:t>
            </a:r>
            <a:endParaRPr lang="en-US" sz="1000" dirty="0"/>
          </a:p>
        </p:txBody>
      </p:sp>
      <p:sp>
        <p:nvSpPr>
          <p:cNvPr id="26" name="Text 14"/>
          <p:cNvSpPr/>
          <p:nvPr/>
        </p:nvSpPr>
        <p:spPr>
          <a:xfrm>
            <a:off x="262891" y="4130478"/>
            <a:ext cx="2812284" cy="972840"/>
          </a:xfrm>
          <a:prstGeom prst="rect">
            <a:avLst/>
          </a:prstGeom>
          <a:noFill/>
          <a:ln/>
        </p:spPr>
        <p:txBody>
          <a:bodyPr wrap="square" lIns="0" tIns="0" rIns="0" bIns="0" rtlCol="0" anchor="t"/>
          <a:lstStyle/>
          <a:p>
            <a:pPr algn="r">
              <a:lnSpc>
                <a:spcPts val="1260"/>
              </a:lnSpc>
            </a:pPr>
            <a:r>
              <a:rPr lang="en-US" sz="800" dirty="0">
                <a:solidFill>
                  <a:srgbClr val="404155"/>
                </a:solidFill>
                <a:latin typeface="Nobile" pitchFamily="34" charset="0"/>
                <a:ea typeface="Nobile" pitchFamily="34" charset="-122"/>
                <a:cs typeface="Nobile" pitchFamily="34" charset="-120"/>
              </a:rPr>
              <a:t>Розуміння взаємозв'язку між хімічними процесами та навколишнім середовищем, усвідомлення важливості сталого розвитку та відповідального ставлення до природи. Обговорення екологічних проблем, пов'язаних з хімією.</a:t>
            </a:r>
            <a:endParaRPr lang="en-US" sz="800" dirty="0"/>
          </a:p>
        </p:txBody>
      </p:sp>
      <p:pic>
        <p:nvPicPr>
          <p:cNvPr id="27" name="Image 10" descr="preencoded.png"/>
          <p:cNvPicPr>
            <a:picLocks noChangeAspect="1"/>
          </p:cNvPicPr>
          <p:nvPr/>
        </p:nvPicPr>
        <p:blipFill>
          <a:blip r:embed="rId12"/>
          <a:stretch>
            <a:fillRect/>
          </a:stretch>
        </p:blipFill>
        <p:spPr>
          <a:xfrm>
            <a:off x="2981846" y="2424907"/>
            <a:ext cx="3244973" cy="3926582"/>
          </a:xfrm>
          <a:prstGeom prst="rect">
            <a:avLst/>
          </a:prstGeom>
        </p:spPr>
      </p:pic>
      <p:pic>
        <p:nvPicPr>
          <p:cNvPr id="28" name="Image 11" descr="preencoded.png"/>
          <p:cNvPicPr>
            <a:picLocks noChangeAspect="1"/>
          </p:cNvPicPr>
          <p:nvPr/>
        </p:nvPicPr>
        <p:blipFill>
          <a:blip r:embed="rId13"/>
          <a:stretch>
            <a:fillRect/>
          </a:stretch>
        </p:blipFill>
        <p:spPr>
          <a:xfrm>
            <a:off x="3744304" y="4281290"/>
            <a:ext cx="141279" cy="213718"/>
          </a:xfrm>
          <a:prstGeom prst="rect">
            <a:avLst/>
          </a:prstGeom>
        </p:spPr>
      </p:pic>
    </p:spTree>
    <p:extLst>
      <p:ext uri="{BB962C8B-B14F-4D97-AF65-F5344CB8AC3E}">
        <p14:creationId xmlns:p14="http://schemas.microsoft.com/office/powerpoint/2010/main" val="143075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1231503"/>
            <a:ext cx="6894686" cy="516732"/>
          </a:xfrm>
          <a:prstGeom prst="rect">
            <a:avLst/>
          </a:prstGeom>
          <a:noFill/>
          <a:ln/>
        </p:spPr>
        <p:txBody>
          <a:bodyPr wrap="none" lIns="0" tIns="0" rIns="0" bIns="0" rtlCol="0" anchor="t"/>
          <a:lstStyle/>
          <a:p>
            <a:pPr>
              <a:lnSpc>
                <a:spcPts val="3395"/>
              </a:lnSpc>
            </a:pPr>
            <a:r>
              <a:rPr lang="en-US" sz="2700" dirty="0">
                <a:solidFill>
                  <a:srgbClr val="1B1B27"/>
                </a:solidFill>
                <a:latin typeface="Corben" pitchFamily="34" charset="0"/>
                <a:ea typeface="Corben" pitchFamily="34" charset="-122"/>
                <a:cs typeface="Corben" pitchFamily="34" charset="-120"/>
              </a:rPr>
              <a:t>Оцінювання в НУШ: Від контролю до розвитку</a:t>
            </a:r>
            <a:endParaRPr lang="en-US" sz="2700" dirty="0"/>
          </a:p>
        </p:txBody>
      </p:sp>
      <p:sp>
        <p:nvSpPr>
          <p:cNvPr id="3" name="Text 1"/>
          <p:cNvSpPr/>
          <p:nvPr/>
        </p:nvSpPr>
        <p:spPr>
          <a:xfrm>
            <a:off x="496119" y="2078931"/>
            <a:ext cx="8151763" cy="793849"/>
          </a:xfrm>
          <a:prstGeom prst="rect">
            <a:avLst/>
          </a:prstGeom>
          <a:noFill/>
          <a:ln/>
        </p:spPr>
        <p:txBody>
          <a:bodyPr wrap="square" lIns="0" tIns="0" rIns="0" bIns="0" rtlCol="0" anchor="t"/>
          <a:lstStyle/>
          <a:p>
            <a:pPr>
              <a:lnSpc>
                <a:spcPts val="1750"/>
              </a:lnSpc>
            </a:pPr>
            <a:r>
              <a:rPr lang="en-US" sz="1100" dirty="0">
                <a:solidFill>
                  <a:srgbClr val="404155"/>
                </a:solidFill>
                <a:latin typeface="Nobile" pitchFamily="34" charset="0"/>
                <a:ea typeface="Nobile" pitchFamily="34" charset="-122"/>
                <a:cs typeface="Nobile" pitchFamily="34" charset="-120"/>
              </a:rPr>
              <a:t>Оцінювання є невід'ємною частиною освітнього процесу, яка в Новій українській школі зазнає суттєвих змін. Якщо раніше оцінювання часто сприймалося переважно як інструмент контролю знань, то в НУШ воно набуває нової ролі – стимулювання навчання, сприяння розвитку кожного учня та надання якісного зворотного зв'язку.</a:t>
            </a:r>
            <a:endParaRPr lang="en-US" sz="1100" dirty="0"/>
          </a:p>
        </p:txBody>
      </p:sp>
      <p:sp>
        <p:nvSpPr>
          <p:cNvPr id="4" name="Text 2"/>
          <p:cNvSpPr/>
          <p:nvPr/>
        </p:nvSpPr>
        <p:spPr>
          <a:xfrm>
            <a:off x="496119" y="3058815"/>
            <a:ext cx="8151763" cy="1323082"/>
          </a:xfrm>
          <a:prstGeom prst="rect">
            <a:avLst/>
          </a:prstGeom>
          <a:noFill/>
          <a:ln/>
        </p:spPr>
        <p:txBody>
          <a:bodyPr wrap="square" lIns="0" tIns="0" rIns="0" bIns="0" rtlCol="0" anchor="t"/>
          <a:lstStyle/>
          <a:p>
            <a:pPr>
              <a:lnSpc>
                <a:spcPts val="1750"/>
              </a:lnSpc>
            </a:pPr>
            <a:r>
              <a:rPr lang="en-US" sz="1100" dirty="0">
                <a:solidFill>
                  <a:srgbClr val="404155"/>
                </a:solidFill>
                <a:latin typeface="Nobile" pitchFamily="34" charset="0"/>
                <a:ea typeface="Nobile" pitchFamily="34" charset="-122"/>
                <a:cs typeface="Nobile" pitchFamily="34" charset="-120"/>
              </a:rPr>
              <a:t>Це означає перехід від суто підсумкового оцінювання, яке фіксує лише кінцевий результат, до формувального оцінювання. Формувальне оцінювання фокусується на процесі навчання, допомагаючи вчителю та учню зрозуміти, наскільки ефективним є навчання, які є сильні сторони та які аспекти потребують доопрацювання. Це дозволяє вчасно коригувати освітній процес, надавати індивідуальну підтримку та розвивати саморегуляцію учнів. Замість того, щоб бути лише суддею, вчитель стає наставником, який допомагає учням досягати успіху.</a:t>
            </a:r>
            <a:endParaRPr lang="en-US" sz="1100" dirty="0"/>
          </a:p>
        </p:txBody>
      </p:sp>
      <p:sp>
        <p:nvSpPr>
          <p:cNvPr id="5" name="Text 3"/>
          <p:cNvSpPr/>
          <p:nvPr/>
        </p:nvSpPr>
        <p:spPr>
          <a:xfrm>
            <a:off x="496119" y="4567932"/>
            <a:ext cx="8151763" cy="1058466"/>
          </a:xfrm>
          <a:prstGeom prst="rect">
            <a:avLst/>
          </a:prstGeom>
          <a:noFill/>
          <a:ln/>
        </p:spPr>
        <p:txBody>
          <a:bodyPr wrap="square" lIns="0" tIns="0" rIns="0" bIns="0" rtlCol="0" anchor="t"/>
          <a:lstStyle/>
          <a:p>
            <a:pPr>
              <a:lnSpc>
                <a:spcPts val="1750"/>
              </a:lnSpc>
            </a:pPr>
            <a:r>
              <a:rPr lang="en-US" sz="1100" dirty="0">
                <a:solidFill>
                  <a:srgbClr val="404155"/>
                </a:solidFill>
                <a:latin typeface="Nobile" pitchFamily="34" charset="0"/>
                <a:ea typeface="Nobile" pitchFamily="34" charset="-122"/>
                <a:cs typeface="Nobile" pitchFamily="34" charset="-120"/>
              </a:rPr>
              <a:t>Такий підхід до оцінювання сприяє підвищенню мотивації учнів, оскільки вони бачать, що їхні зусилля та прогрес цінуються, а помилки розглядаються як можливості для навчання, а не лише як невдачі. Це створює більш позитивну та підтримуючу атмосферу в класі, де учні не бояться ризикувати, експериментувати та висловлювати свої думки. У хімії це особливо важливо, адже розуміння складних концепцій часто вимагає багаторазових спроб та коригувань.</a:t>
            </a:r>
            <a:endParaRPr lang="en-US" sz="1100" dirty="0"/>
          </a:p>
        </p:txBody>
      </p:sp>
    </p:spTree>
    <p:extLst>
      <p:ext uri="{BB962C8B-B14F-4D97-AF65-F5344CB8AC3E}">
        <p14:creationId xmlns:p14="http://schemas.microsoft.com/office/powerpoint/2010/main" val="2621786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75876" y="327820"/>
            <a:ext cx="3530912" cy="358662"/>
          </a:xfrm>
          <a:prstGeom prst="rect">
            <a:avLst/>
          </a:prstGeom>
          <a:noFill/>
          <a:ln/>
        </p:spPr>
        <p:txBody>
          <a:bodyPr wrap="none" lIns="0" tIns="0" rIns="0" bIns="0" rtlCol="0" anchor="t"/>
          <a:lstStyle/>
          <a:p>
            <a:pPr>
              <a:lnSpc>
                <a:spcPts val="2450"/>
              </a:lnSpc>
            </a:pPr>
            <a:r>
              <a:rPr lang="en-US" sz="2000" dirty="0">
                <a:solidFill>
                  <a:srgbClr val="1B1B27"/>
                </a:solidFill>
                <a:latin typeface="Corben" pitchFamily="34" charset="0"/>
                <a:ea typeface="Corben" pitchFamily="34" charset="-122"/>
                <a:cs typeface="Corben" pitchFamily="34" charset="-120"/>
              </a:rPr>
              <a:t>Зворотний зв'язок, що надихає</a:t>
            </a:r>
            <a:endParaRPr lang="en-US" sz="2000" dirty="0"/>
          </a:p>
        </p:txBody>
      </p:sp>
      <p:sp>
        <p:nvSpPr>
          <p:cNvPr id="3" name="Text 1"/>
          <p:cNvSpPr/>
          <p:nvPr/>
        </p:nvSpPr>
        <p:spPr>
          <a:xfrm>
            <a:off x="-99793" y="938808"/>
            <a:ext cx="8886159" cy="367353"/>
          </a:xfrm>
          <a:prstGeom prst="rect">
            <a:avLst/>
          </a:prstGeom>
          <a:noFill/>
          <a:ln/>
        </p:spPr>
        <p:txBody>
          <a:bodyPr wrap="square" lIns="0" tIns="0" rIns="0" bIns="0" rtlCol="0" anchor="t"/>
          <a:lstStyle/>
          <a:p>
            <a:pPr>
              <a:lnSpc>
                <a:spcPts val="1260"/>
              </a:lnSpc>
            </a:pPr>
            <a:r>
              <a:rPr lang="en-US" sz="800" dirty="0">
                <a:solidFill>
                  <a:srgbClr val="404155"/>
                </a:solidFill>
                <a:latin typeface="Nobile" pitchFamily="34" charset="0"/>
                <a:ea typeface="Nobile" pitchFamily="34" charset="-122"/>
                <a:cs typeface="Nobile" pitchFamily="34" charset="-120"/>
              </a:rPr>
              <a:t>Формувальне оцінювання є одним з найбільш потужних інструментів для стимулювання навчання та розвитку учнів у Новій українській школі. Воно допомагає учням краще розуміти свої сильні сторони та зони росту, а вчителям – адаптувати навчання до індивідуальних потреб. Ключовим елементом формувального оцінювання є якісний зворотний зв'язок.</a:t>
            </a:r>
            <a:endParaRPr lang="en-US" sz="800" dirty="0"/>
          </a:p>
        </p:txBody>
      </p:sp>
      <p:sp>
        <p:nvSpPr>
          <p:cNvPr id="4" name="Text 2"/>
          <p:cNvSpPr/>
          <p:nvPr/>
        </p:nvSpPr>
        <p:spPr>
          <a:xfrm>
            <a:off x="240386" y="1573610"/>
            <a:ext cx="2277712" cy="179282"/>
          </a:xfrm>
          <a:prstGeom prst="rect">
            <a:avLst/>
          </a:prstGeom>
          <a:noFill/>
          <a:ln/>
        </p:spPr>
        <p:txBody>
          <a:bodyPr wrap="none" lIns="0" tIns="0" rIns="0" bIns="0" rtlCol="0" anchor="t"/>
          <a:lstStyle/>
          <a:p>
            <a:pPr>
              <a:lnSpc>
                <a:spcPts val="1225"/>
              </a:lnSpc>
            </a:pPr>
            <a:r>
              <a:rPr lang="en-US" sz="1000" dirty="0">
                <a:solidFill>
                  <a:srgbClr val="1B1B27"/>
                </a:solidFill>
                <a:latin typeface="Corben" pitchFamily="34" charset="0"/>
                <a:ea typeface="Corben" pitchFamily="34" charset="-122"/>
                <a:cs typeface="Corben" pitchFamily="34" charset="-120"/>
              </a:rPr>
              <a:t>Принципи формувального оцінювання:</a:t>
            </a:r>
            <a:endParaRPr lang="en-US" sz="1000" dirty="0"/>
          </a:p>
        </p:txBody>
      </p:sp>
      <p:sp>
        <p:nvSpPr>
          <p:cNvPr id="5" name="Text 3"/>
          <p:cNvSpPr/>
          <p:nvPr/>
        </p:nvSpPr>
        <p:spPr>
          <a:xfrm>
            <a:off x="134838" y="1879005"/>
            <a:ext cx="4328146" cy="918383"/>
          </a:xfrm>
          <a:prstGeom prst="rect">
            <a:avLst/>
          </a:prstGeom>
          <a:noFill/>
          <a:ln/>
        </p:spPr>
        <p:txBody>
          <a:bodyPr wrap="square" lIns="0" tIns="0" rIns="0" bIns="0" rtlCol="0" anchor="t"/>
          <a:lstStyle/>
          <a:p>
            <a:pPr marL="240030" indent="-240030">
              <a:lnSpc>
                <a:spcPts val="1260"/>
              </a:lnSpc>
              <a:buSzPct val="100000"/>
              <a:buChar char="•"/>
            </a:pPr>
            <a:r>
              <a:rPr lang="en-US" sz="800" b="1" dirty="0">
                <a:solidFill>
                  <a:srgbClr val="404155"/>
                </a:solidFill>
                <a:latin typeface="Nobile" pitchFamily="34" charset="0"/>
                <a:ea typeface="Nobile" pitchFamily="34" charset="-122"/>
                <a:cs typeface="Nobile" pitchFamily="34" charset="-120"/>
              </a:rPr>
              <a:t>Зворотний зв'язок:</a:t>
            </a:r>
            <a:r>
              <a:rPr lang="en-US" sz="800" dirty="0">
                <a:solidFill>
                  <a:srgbClr val="404155"/>
                </a:solidFill>
                <a:latin typeface="Nobile" pitchFamily="34" charset="0"/>
                <a:ea typeface="Nobile" pitchFamily="34" charset="-122"/>
                <a:cs typeface="Nobile" pitchFamily="34" charset="-120"/>
              </a:rPr>
              <a:t> Це не просто оцінка, а конкретна, своєчасна та орієнтована на розвиток інформація про те, що учень зробив добре, що потребує покращення, і як саме це покращити. На уроках хімії це може бути коментар до лабораторної роботи, який пояснює, чому експеримент не вдався, та надає рекомендації щодо подальших дій.</a:t>
            </a:r>
            <a:endParaRPr lang="en-US" sz="800" dirty="0"/>
          </a:p>
        </p:txBody>
      </p:sp>
      <p:sp>
        <p:nvSpPr>
          <p:cNvPr id="6" name="Text 4"/>
          <p:cNvSpPr/>
          <p:nvPr/>
        </p:nvSpPr>
        <p:spPr>
          <a:xfrm>
            <a:off x="134838" y="2874665"/>
            <a:ext cx="4328146" cy="734707"/>
          </a:xfrm>
          <a:prstGeom prst="rect">
            <a:avLst/>
          </a:prstGeom>
          <a:noFill/>
          <a:ln/>
        </p:spPr>
        <p:txBody>
          <a:bodyPr wrap="square" lIns="0" tIns="0" rIns="0" bIns="0" rtlCol="0" anchor="t"/>
          <a:lstStyle/>
          <a:p>
            <a:pPr marL="240030" indent="-240030">
              <a:lnSpc>
                <a:spcPts val="1260"/>
              </a:lnSpc>
              <a:buSzPct val="100000"/>
              <a:buChar char="•"/>
            </a:pPr>
            <a:r>
              <a:rPr lang="en-US" sz="800" b="1" dirty="0">
                <a:solidFill>
                  <a:srgbClr val="404155"/>
                </a:solidFill>
                <a:latin typeface="Nobile" pitchFamily="34" charset="0"/>
                <a:ea typeface="Nobile" pitchFamily="34" charset="-122"/>
                <a:cs typeface="Nobile" pitchFamily="34" charset="-120"/>
              </a:rPr>
              <a:t>Самооцінювання та взаємооцінювання:</a:t>
            </a:r>
            <a:r>
              <a:rPr lang="en-US" sz="800" dirty="0">
                <a:solidFill>
                  <a:srgbClr val="404155"/>
                </a:solidFill>
                <a:latin typeface="Nobile" pitchFamily="34" charset="0"/>
                <a:ea typeface="Nobile" pitchFamily="34" charset="-122"/>
                <a:cs typeface="Nobile" pitchFamily="34" charset="-120"/>
              </a:rPr>
              <a:t> Залучення учнів до аналізу власного прогресу та робіт однолітків. Це розвиває їхнє критичне мислення, відповідальність та вміння об'єктивно оцінювати результати. Учні можуть використовувати чек-листи для оцінки своїх проєктів або обговорювати результати розв'язання задач у парах.</a:t>
            </a:r>
            <a:endParaRPr lang="en-US" sz="800" dirty="0"/>
          </a:p>
        </p:txBody>
      </p:sp>
      <p:sp>
        <p:nvSpPr>
          <p:cNvPr id="7" name="Text 5"/>
          <p:cNvSpPr/>
          <p:nvPr/>
        </p:nvSpPr>
        <p:spPr>
          <a:xfrm>
            <a:off x="134838" y="3679528"/>
            <a:ext cx="4328146" cy="918383"/>
          </a:xfrm>
          <a:prstGeom prst="rect">
            <a:avLst/>
          </a:prstGeom>
          <a:noFill/>
          <a:ln/>
        </p:spPr>
        <p:txBody>
          <a:bodyPr wrap="square" lIns="0" tIns="0" rIns="0" bIns="0" rtlCol="0" anchor="t"/>
          <a:lstStyle/>
          <a:p>
            <a:pPr marL="240030" indent="-240030">
              <a:lnSpc>
                <a:spcPts val="1260"/>
              </a:lnSpc>
              <a:buSzPct val="100000"/>
              <a:buChar char="•"/>
            </a:pPr>
            <a:r>
              <a:rPr lang="en-US" sz="800" b="1" dirty="0">
                <a:solidFill>
                  <a:srgbClr val="404155"/>
                </a:solidFill>
                <a:latin typeface="Nobile" pitchFamily="34" charset="0"/>
                <a:ea typeface="Nobile" pitchFamily="34" charset="-122"/>
                <a:cs typeface="Nobile" pitchFamily="34" charset="-120"/>
              </a:rPr>
              <a:t>Критеріальний підхід:</a:t>
            </a:r>
            <a:r>
              <a:rPr lang="en-US" sz="800" dirty="0">
                <a:solidFill>
                  <a:srgbClr val="404155"/>
                </a:solidFill>
                <a:latin typeface="Nobile" pitchFamily="34" charset="0"/>
                <a:ea typeface="Nobile" pitchFamily="34" charset="-122"/>
                <a:cs typeface="Nobile" pitchFamily="34" charset="-120"/>
              </a:rPr>
              <a:t> Використання чітких та зрозумілих критеріїв оцінювання для кожного завдання. Учні повинні знати, за що їх оцінюють, що дозволяє їм зосередитися на досягненні конкретних результатів. Наприклад, для оцінки хімічного експерименту можна визначити критерії: дотримання правил безпеки, точність вимірювань, правильність спостережень, логічність висновків.</a:t>
            </a:r>
            <a:endParaRPr lang="en-US" sz="800" dirty="0"/>
          </a:p>
        </p:txBody>
      </p:sp>
      <p:pic>
        <p:nvPicPr>
          <p:cNvPr id="8" name="Image 0" descr="preencoded.png"/>
          <p:cNvPicPr>
            <a:picLocks noChangeAspect="1"/>
          </p:cNvPicPr>
          <p:nvPr/>
        </p:nvPicPr>
        <p:blipFill>
          <a:blip r:embed="rId2"/>
          <a:stretch>
            <a:fillRect/>
          </a:stretch>
        </p:blipFill>
        <p:spPr>
          <a:xfrm>
            <a:off x="5097780" y="1588493"/>
            <a:ext cx="3693350" cy="4924467"/>
          </a:xfrm>
          <a:prstGeom prst="rect">
            <a:avLst/>
          </a:prstGeom>
        </p:spPr>
      </p:pic>
    </p:spTree>
    <p:extLst>
      <p:ext uri="{BB962C8B-B14F-4D97-AF65-F5344CB8AC3E}">
        <p14:creationId xmlns:p14="http://schemas.microsoft.com/office/powerpoint/2010/main" val="69774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0"/>
          <p:cNvSpPr/>
          <p:nvPr/>
        </p:nvSpPr>
        <p:spPr>
          <a:xfrm>
            <a:off x="590373" y="447080"/>
            <a:ext cx="3508400" cy="447675"/>
          </a:xfrm>
          <a:prstGeom prst="rect">
            <a:avLst/>
          </a:prstGeom>
          <a:noFill/>
          <a:ln/>
        </p:spPr>
        <p:txBody>
          <a:bodyPr wrap="none" lIns="0" tIns="0" rIns="0" bIns="0" rtlCol="0" anchor="t"/>
          <a:lstStyle/>
          <a:p>
            <a:pPr>
              <a:lnSpc>
                <a:spcPts val="2940"/>
              </a:lnSpc>
            </a:pPr>
            <a:r>
              <a:rPr lang="en-US" sz="2800" dirty="0">
                <a:solidFill>
                  <a:srgbClr val="1B1B27"/>
                </a:solidFill>
                <a:latin typeface="Corben" pitchFamily="34" charset="0"/>
                <a:ea typeface="Corben" pitchFamily="34" charset="-122"/>
                <a:cs typeface="Corben" pitchFamily="34" charset="-120"/>
              </a:rPr>
              <a:t>Що ви отримаєте сьогодні?</a:t>
            </a:r>
            <a:endParaRPr lang="en-US" sz="2800" dirty="0"/>
          </a:p>
        </p:txBody>
      </p:sp>
      <p:sp>
        <p:nvSpPr>
          <p:cNvPr id="9" name="Text 1"/>
          <p:cNvSpPr/>
          <p:nvPr/>
        </p:nvSpPr>
        <p:spPr>
          <a:xfrm>
            <a:off x="576085" y="894755"/>
            <a:ext cx="8284369" cy="591145"/>
          </a:xfrm>
          <a:prstGeom prst="rect">
            <a:avLst/>
          </a:prstGeom>
          <a:noFill/>
          <a:ln/>
        </p:spPr>
        <p:txBody>
          <a:bodyPr wrap="square" lIns="0" tIns="0" rIns="0" bIns="0" rtlCol="0" anchor="t"/>
          <a:lstStyle/>
          <a:p>
            <a:pPr>
              <a:lnSpc>
                <a:spcPts val="1505"/>
              </a:lnSpc>
            </a:pPr>
            <a:r>
              <a:rPr lang="en-US" sz="1400" dirty="0">
                <a:solidFill>
                  <a:srgbClr val="404155"/>
                </a:solidFill>
                <a:latin typeface="Nobile" pitchFamily="34" charset="0"/>
                <a:ea typeface="Nobile" pitchFamily="34" charset="-122"/>
                <a:cs typeface="Nobile" pitchFamily="34" charset="-120"/>
              </a:rPr>
              <a:t>Цей захід ретельно спланований, щоб забезпечити вам максимальну користь та надати практичні інструменти для вашої щоденної роботи. Ми віримо, що після завершення нашої зустрічі ви будете готові до нових викликів та зможете ефективніше реалізовувати освітній процес.</a:t>
            </a:r>
            <a:endParaRPr lang="en-US" sz="1400" dirty="0"/>
          </a:p>
        </p:txBody>
      </p:sp>
      <p:sp>
        <p:nvSpPr>
          <p:cNvPr id="10" name="Shape 2"/>
          <p:cNvSpPr/>
          <p:nvPr/>
        </p:nvSpPr>
        <p:spPr>
          <a:xfrm>
            <a:off x="576085" y="1515071"/>
            <a:ext cx="4088458" cy="2233414"/>
          </a:xfrm>
          <a:prstGeom prst="roundRect">
            <a:avLst>
              <a:gd name="adj" fmla="val 4094"/>
            </a:avLst>
          </a:prstGeom>
          <a:noFill/>
          <a:ln w="22860">
            <a:solidFill>
              <a:srgbClr val="B8BFDF"/>
            </a:solidFill>
            <a:prstDash val="solid"/>
          </a:ln>
        </p:spPr>
      </p:sp>
      <p:sp>
        <p:nvSpPr>
          <p:cNvPr id="11" name="Shape 3"/>
          <p:cNvSpPr/>
          <p:nvPr/>
        </p:nvSpPr>
        <p:spPr>
          <a:xfrm>
            <a:off x="576085" y="1576983"/>
            <a:ext cx="57150" cy="2233414"/>
          </a:xfrm>
          <a:prstGeom prst="roundRect">
            <a:avLst>
              <a:gd name="adj" fmla="val 78972"/>
            </a:avLst>
          </a:prstGeom>
          <a:solidFill>
            <a:srgbClr val="4967E9"/>
          </a:solidFill>
          <a:ln/>
        </p:spPr>
      </p:sp>
      <p:sp>
        <p:nvSpPr>
          <p:cNvPr id="12" name="Text 4"/>
          <p:cNvSpPr/>
          <p:nvPr/>
        </p:nvSpPr>
        <p:spPr>
          <a:xfrm>
            <a:off x="719258" y="1576983"/>
            <a:ext cx="3802112" cy="447675"/>
          </a:xfrm>
          <a:prstGeom prst="rect">
            <a:avLst/>
          </a:prstGeom>
          <a:noFill/>
          <a:ln/>
        </p:spPr>
        <p:txBody>
          <a:bodyPr wrap="square" lIns="0" tIns="0" rIns="0" bIns="0" rtlCol="0" anchor="t"/>
          <a:lstStyle/>
          <a:p>
            <a:pPr>
              <a:lnSpc>
                <a:spcPts val="1470"/>
              </a:lnSpc>
            </a:pPr>
            <a:r>
              <a:rPr lang="en-US" sz="1400" dirty="0">
                <a:solidFill>
                  <a:srgbClr val="404155"/>
                </a:solidFill>
                <a:latin typeface="Corben" pitchFamily="34" charset="0"/>
                <a:ea typeface="Corben" pitchFamily="34" charset="-122"/>
                <a:cs typeface="Corben" pitchFamily="34" charset="-120"/>
              </a:rPr>
              <a:t>Впроваджувати ключові тенденції та оновлення у викладанні хімії</a:t>
            </a:r>
            <a:endParaRPr lang="en-US" sz="1400" dirty="0"/>
          </a:p>
        </p:txBody>
      </p:sp>
      <p:sp>
        <p:nvSpPr>
          <p:cNvPr id="13" name="Text 5"/>
          <p:cNvSpPr/>
          <p:nvPr/>
        </p:nvSpPr>
        <p:spPr>
          <a:xfrm>
            <a:off x="733545" y="2024658"/>
            <a:ext cx="3802112" cy="1375172"/>
          </a:xfrm>
          <a:prstGeom prst="rect">
            <a:avLst/>
          </a:prstGeom>
          <a:noFill/>
          <a:ln/>
        </p:spPr>
        <p:txBody>
          <a:bodyPr wrap="square" lIns="0" tIns="0" rIns="0" bIns="0" rtlCol="0" anchor="t"/>
          <a:lstStyle/>
          <a:p>
            <a:pPr>
              <a:lnSpc>
                <a:spcPts val="1505"/>
              </a:lnSpc>
            </a:pPr>
            <a:r>
              <a:rPr lang="en-US" sz="1400" dirty="0">
                <a:solidFill>
                  <a:srgbClr val="404155"/>
                </a:solidFill>
                <a:latin typeface="Nobile" pitchFamily="34" charset="0"/>
                <a:ea typeface="Nobile" pitchFamily="34" charset="-122"/>
                <a:cs typeface="Nobile" pitchFamily="34" charset="-120"/>
              </a:rPr>
              <a:t>Ви отримаєте глибоке розуміння останніх змін у навчальних програмах, державних стандартах та методичних рекомендаціях. Ми розглянемо, як ці оновлення впливають на зміст та організацію уроків хімії, і як ви можете ефективно інтегрувати їх у свою практику. Це допоможе вам залишатися в курсі подій та адаптувати свої підходи до нових вимог.</a:t>
            </a:r>
            <a:endParaRPr lang="en-US" sz="1400" dirty="0"/>
          </a:p>
        </p:txBody>
      </p:sp>
      <p:sp>
        <p:nvSpPr>
          <p:cNvPr id="14" name="Shape 6"/>
          <p:cNvSpPr/>
          <p:nvPr/>
        </p:nvSpPr>
        <p:spPr>
          <a:xfrm>
            <a:off x="4771996" y="1532811"/>
            <a:ext cx="4088458" cy="2233414"/>
          </a:xfrm>
          <a:prstGeom prst="roundRect">
            <a:avLst>
              <a:gd name="adj" fmla="val 4094"/>
            </a:avLst>
          </a:prstGeom>
          <a:noFill/>
          <a:ln w="22860">
            <a:solidFill>
              <a:srgbClr val="B8BFDF"/>
            </a:solidFill>
            <a:prstDash val="solid"/>
          </a:ln>
        </p:spPr>
      </p:sp>
      <p:sp>
        <p:nvSpPr>
          <p:cNvPr id="15" name="Shape 7"/>
          <p:cNvSpPr/>
          <p:nvPr/>
        </p:nvSpPr>
        <p:spPr>
          <a:xfrm>
            <a:off x="4771996" y="1532811"/>
            <a:ext cx="57150" cy="2233414"/>
          </a:xfrm>
          <a:prstGeom prst="roundRect">
            <a:avLst>
              <a:gd name="adj" fmla="val 78972"/>
            </a:avLst>
          </a:prstGeom>
          <a:solidFill>
            <a:srgbClr val="4967E9"/>
          </a:solidFill>
          <a:ln/>
        </p:spPr>
      </p:sp>
      <p:sp>
        <p:nvSpPr>
          <p:cNvPr id="16" name="Text 8"/>
          <p:cNvSpPr/>
          <p:nvPr/>
        </p:nvSpPr>
        <p:spPr>
          <a:xfrm>
            <a:off x="5053951" y="1576982"/>
            <a:ext cx="3524548" cy="447675"/>
          </a:xfrm>
          <a:prstGeom prst="rect">
            <a:avLst/>
          </a:prstGeom>
          <a:noFill/>
          <a:ln/>
        </p:spPr>
        <p:txBody>
          <a:bodyPr wrap="none" lIns="0" tIns="0" rIns="0" bIns="0" rtlCol="0" anchor="t"/>
          <a:lstStyle/>
          <a:p>
            <a:pPr>
              <a:lnSpc>
                <a:spcPts val="1470"/>
              </a:lnSpc>
            </a:pPr>
            <a:r>
              <a:rPr lang="en-US" sz="1400" dirty="0">
                <a:solidFill>
                  <a:srgbClr val="404155"/>
                </a:solidFill>
                <a:latin typeface="Corben" pitchFamily="34" charset="0"/>
                <a:ea typeface="Corben" pitchFamily="34" charset="-122"/>
                <a:cs typeface="Corben" pitchFamily="34" charset="-120"/>
              </a:rPr>
              <a:t>Застосовувати ефективні </a:t>
            </a:r>
            <a:r>
              <a:rPr lang="en-US" sz="1400" dirty="0" err="1">
                <a:solidFill>
                  <a:srgbClr val="404155"/>
                </a:solidFill>
                <a:latin typeface="Corben" pitchFamily="34" charset="0"/>
                <a:ea typeface="Corben" pitchFamily="34" charset="-122"/>
                <a:cs typeface="Corben" pitchFamily="34" charset="-120"/>
              </a:rPr>
              <a:t>стратегії</a:t>
            </a:r>
            <a:r>
              <a:rPr lang="en-US" sz="1400" dirty="0">
                <a:solidFill>
                  <a:srgbClr val="404155"/>
                </a:solidFill>
                <a:latin typeface="Corben" pitchFamily="34" charset="0"/>
                <a:ea typeface="Corben" pitchFamily="34" charset="-122"/>
                <a:cs typeface="Corben" pitchFamily="34" charset="-120"/>
              </a:rPr>
              <a:t> </a:t>
            </a:r>
            <a:endParaRPr lang="uk-UA" sz="1400" dirty="0" smtClean="0">
              <a:solidFill>
                <a:srgbClr val="404155"/>
              </a:solidFill>
              <a:latin typeface="Corben" pitchFamily="34" charset="0"/>
              <a:ea typeface="Corben" pitchFamily="34" charset="-122"/>
              <a:cs typeface="Corben" pitchFamily="34" charset="-120"/>
            </a:endParaRPr>
          </a:p>
          <a:p>
            <a:pPr>
              <a:lnSpc>
                <a:spcPts val="1470"/>
              </a:lnSpc>
            </a:pPr>
            <a:r>
              <a:rPr lang="en-US" sz="1400" dirty="0" err="1" smtClean="0">
                <a:solidFill>
                  <a:srgbClr val="404155"/>
                </a:solidFill>
                <a:latin typeface="Corben" pitchFamily="34" charset="0"/>
                <a:ea typeface="Corben" pitchFamily="34" charset="-122"/>
                <a:cs typeface="Corben" pitchFamily="34" charset="-120"/>
              </a:rPr>
              <a:t>та</a:t>
            </a:r>
            <a:r>
              <a:rPr lang="en-US" sz="1400" dirty="0" smtClean="0">
                <a:solidFill>
                  <a:srgbClr val="404155"/>
                </a:solidFill>
                <a:latin typeface="Corben" pitchFamily="34" charset="0"/>
                <a:ea typeface="Corben" pitchFamily="34" charset="-122"/>
                <a:cs typeface="Corben" pitchFamily="34" charset="-120"/>
              </a:rPr>
              <a:t> </a:t>
            </a:r>
            <a:r>
              <a:rPr lang="en-US" sz="1400" dirty="0">
                <a:solidFill>
                  <a:srgbClr val="404155"/>
                </a:solidFill>
                <a:latin typeface="Corben" pitchFamily="34" charset="0"/>
                <a:ea typeface="Corben" pitchFamily="34" charset="-122"/>
                <a:cs typeface="Corben" pitchFamily="34" charset="-120"/>
              </a:rPr>
              <a:t>сучасні методики</a:t>
            </a:r>
            <a:endParaRPr lang="en-US" sz="1400" dirty="0"/>
          </a:p>
        </p:txBody>
      </p:sp>
      <p:sp>
        <p:nvSpPr>
          <p:cNvPr id="17" name="Text 9"/>
          <p:cNvSpPr/>
          <p:nvPr/>
        </p:nvSpPr>
        <p:spPr>
          <a:xfrm>
            <a:off x="4915169" y="2006104"/>
            <a:ext cx="3802112" cy="1375172"/>
          </a:xfrm>
          <a:prstGeom prst="rect">
            <a:avLst/>
          </a:prstGeom>
          <a:noFill/>
          <a:ln/>
        </p:spPr>
        <p:txBody>
          <a:bodyPr wrap="square" lIns="0" tIns="0" rIns="0" bIns="0" rtlCol="0" anchor="t"/>
          <a:lstStyle/>
          <a:p>
            <a:pPr>
              <a:lnSpc>
                <a:spcPts val="1505"/>
              </a:lnSpc>
            </a:pPr>
            <a:r>
              <a:rPr lang="en-US" sz="1400" dirty="0">
                <a:solidFill>
                  <a:srgbClr val="404155"/>
                </a:solidFill>
                <a:latin typeface="Nobile" pitchFamily="34" charset="0"/>
                <a:ea typeface="Nobile" pitchFamily="34" charset="-122"/>
                <a:cs typeface="Nobile" pitchFamily="34" charset="-120"/>
              </a:rPr>
              <a:t>Ми обговоримо та продемонструємо низку інноваційних педагогічних стратегій та методик, які зроблять викладання хімії більш інтерактивним, проблемно-орієнтованим та практично значущим. Ви ознайомитеся з прийомами активного навчання, методами розвитку критичного мислення та креативності учнів, що сприятимуть їхній глибшій зацікавленості предметом.</a:t>
            </a:r>
            <a:endParaRPr lang="en-US" sz="1400" dirty="0"/>
          </a:p>
        </p:txBody>
      </p:sp>
      <p:sp>
        <p:nvSpPr>
          <p:cNvPr id="18" name="Shape 10"/>
          <p:cNvSpPr/>
          <p:nvPr/>
        </p:nvSpPr>
        <p:spPr>
          <a:xfrm>
            <a:off x="576085" y="3873104"/>
            <a:ext cx="4088458" cy="2584846"/>
          </a:xfrm>
          <a:prstGeom prst="roundRect">
            <a:avLst>
              <a:gd name="adj" fmla="val 4094"/>
            </a:avLst>
          </a:prstGeom>
          <a:noFill/>
          <a:ln w="22860">
            <a:solidFill>
              <a:srgbClr val="B8BFDF"/>
            </a:solidFill>
            <a:prstDash val="solid"/>
          </a:ln>
        </p:spPr>
      </p:sp>
      <p:sp>
        <p:nvSpPr>
          <p:cNvPr id="19" name="Shape 11"/>
          <p:cNvSpPr/>
          <p:nvPr/>
        </p:nvSpPr>
        <p:spPr>
          <a:xfrm>
            <a:off x="561798" y="3873104"/>
            <a:ext cx="57150" cy="2233414"/>
          </a:xfrm>
          <a:prstGeom prst="roundRect">
            <a:avLst>
              <a:gd name="adj" fmla="val 78972"/>
            </a:avLst>
          </a:prstGeom>
          <a:solidFill>
            <a:srgbClr val="4967E9"/>
          </a:solidFill>
          <a:ln/>
        </p:spPr>
      </p:sp>
      <p:sp>
        <p:nvSpPr>
          <p:cNvPr id="20" name="Text 12"/>
          <p:cNvSpPr/>
          <p:nvPr/>
        </p:nvSpPr>
        <p:spPr>
          <a:xfrm>
            <a:off x="740690" y="4035425"/>
            <a:ext cx="3802112" cy="447675"/>
          </a:xfrm>
          <a:prstGeom prst="rect">
            <a:avLst/>
          </a:prstGeom>
          <a:noFill/>
          <a:ln/>
        </p:spPr>
        <p:txBody>
          <a:bodyPr wrap="square" lIns="0" tIns="0" rIns="0" bIns="0" rtlCol="0" anchor="t"/>
          <a:lstStyle/>
          <a:p>
            <a:pPr>
              <a:lnSpc>
                <a:spcPts val="1470"/>
              </a:lnSpc>
            </a:pPr>
            <a:r>
              <a:rPr lang="en-US" sz="1400" dirty="0">
                <a:solidFill>
                  <a:srgbClr val="404155"/>
                </a:solidFill>
                <a:latin typeface="Corben" pitchFamily="34" charset="0"/>
                <a:ea typeface="Corben" pitchFamily="34" charset="-122"/>
                <a:cs typeface="Corben" pitchFamily="34" charset="-120"/>
              </a:rPr>
              <a:t>Розробляти навчальний контент з урахуванням нових підходів</a:t>
            </a:r>
            <a:endParaRPr lang="en-US" sz="1400" dirty="0"/>
          </a:p>
        </p:txBody>
      </p:sp>
      <p:sp>
        <p:nvSpPr>
          <p:cNvPr id="21" name="Text 13"/>
          <p:cNvSpPr/>
          <p:nvPr/>
        </p:nvSpPr>
        <p:spPr>
          <a:xfrm>
            <a:off x="740690" y="4569024"/>
            <a:ext cx="3802112" cy="1763196"/>
          </a:xfrm>
          <a:prstGeom prst="rect">
            <a:avLst/>
          </a:prstGeom>
          <a:noFill/>
          <a:ln/>
        </p:spPr>
        <p:txBody>
          <a:bodyPr wrap="square" lIns="0" tIns="0" rIns="0" bIns="0" rtlCol="0" anchor="t"/>
          <a:lstStyle/>
          <a:p>
            <a:pPr>
              <a:lnSpc>
                <a:spcPts val="1505"/>
              </a:lnSpc>
            </a:pPr>
            <a:r>
              <a:rPr lang="en-US" sz="1400" dirty="0">
                <a:solidFill>
                  <a:srgbClr val="404155"/>
                </a:solidFill>
                <a:latin typeface="Nobile" pitchFamily="34" charset="0"/>
                <a:ea typeface="Nobile" pitchFamily="34" charset="-122"/>
                <a:cs typeface="Nobile" pitchFamily="34" charset="-120"/>
              </a:rPr>
              <a:t>Ви отримаєте практичні поради щодо створення або адаптації навчальних матеріалів, тестів, завдань та проєктів, які відповідають принципам НУШ та сучасним вимогам. Ми зосередимося на тому, як розробити контент, що стимулює дослідницьку діяльність учнів, розвиває їхні компетентності та враховує індивідуальні особливості.</a:t>
            </a:r>
            <a:endParaRPr lang="en-US" sz="1400" dirty="0"/>
          </a:p>
        </p:txBody>
      </p:sp>
      <p:sp>
        <p:nvSpPr>
          <p:cNvPr id="22" name="Shape 14"/>
          <p:cNvSpPr/>
          <p:nvPr/>
        </p:nvSpPr>
        <p:spPr>
          <a:xfrm>
            <a:off x="4771997" y="3873104"/>
            <a:ext cx="4088458" cy="2584846"/>
          </a:xfrm>
          <a:prstGeom prst="roundRect">
            <a:avLst>
              <a:gd name="adj" fmla="val 4094"/>
            </a:avLst>
          </a:prstGeom>
          <a:noFill/>
          <a:ln w="22860">
            <a:solidFill>
              <a:srgbClr val="B8BFDF"/>
            </a:solidFill>
            <a:prstDash val="solid"/>
          </a:ln>
        </p:spPr>
      </p:sp>
      <p:sp>
        <p:nvSpPr>
          <p:cNvPr id="23" name="Shape 15"/>
          <p:cNvSpPr/>
          <p:nvPr/>
        </p:nvSpPr>
        <p:spPr>
          <a:xfrm>
            <a:off x="4757709" y="3873104"/>
            <a:ext cx="57150" cy="2233414"/>
          </a:xfrm>
          <a:prstGeom prst="roundRect">
            <a:avLst>
              <a:gd name="adj" fmla="val 78972"/>
            </a:avLst>
          </a:prstGeom>
          <a:solidFill>
            <a:srgbClr val="4967E9"/>
          </a:solidFill>
          <a:ln/>
        </p:spPr>
      </p:sp>
      <p:sp>
        <p:nvSpPr>
          <p:cNvPr id="24" name="Text 16"/>
          <p:cNvSpPr/>
          <p:nvPr/>
        </p:nvSpPr>
        <p:spPr>
          <a:xfrm>
            <a:off x="4936601" y="4035425"/>
            <a:ext cx="3802112" cy="447675"/>
          </a:xfrm>
          <a:prstGeom prst="rect">
            <a:avLst/>
          </a:prstGeom>
          <a:noFill/>
          <a:ln/>
        </p:spPr>
        <p:txBody>
          <a:bodyPr wrap="square" lIns="0" tIns="0" rIns="0" bIns="0" rtlCol="0" anchor="t"/>
          <a:lstStyle/>
          <a:p>
            <a:pPr>
              <a:lnSpc>
                <a:spcPts val="1470"/>
              </a:lnSpc>
            </a:pPr>
            <a:r>
              <a:rPr lang="en-US" sz="1400" dirty="0">
                <a:solidFill>
                  <a:srgbClr val="404155"/>
                </a:solidFill>
                <a:latin typeface="Corben" pitchFamily="34" charset="0"/>
                <a:ea typeface="Corben" pitchFamily="34" charset="-122"/>
                <a:cs typeface="Corben" pitchFamily="34" charset="-120"/>
              </a:rPr>
              <a:t>Співпрацювати з колегами для підвищення якості хімічної освіти</a:t>
            </a:r>
            <a:endParaRPr lang="en-US" sz="1400" dirty="0"/>
          </a:p>
        </p:txBody>
      </p:sp>
      <p:sp>
        <p:nvSpPr>
          <p:cNvPr id="25" name="Text 17"/>
          <p:cNvSpPr/>
          <p:nvPr/>
        </p:nvSpPr>
        <p:spPr>
          <a:xfrm>
            <a:off x="4936601" y="4569024"/>
            <a:ext cx="3802112" cy="1763196"/>
          </a:xfrm>
          <a:prstGeom prst="rect">
            <a:avLst/>
          </a:prstGeom>
          <a:noFill/>
          <a:ln/>
        </p:spPr>
        <p:txBody>
          <a:bodyPr wrap="square" lIns="0" tIns="0" rIns="0" bIns="0" rtlCol="0" anchor="t"/>
          <a:lstStyle/>
          <a:p>
            <a:pPr>
              <a:lnSpc>
                <a:spcPts val="1505"/>
              </a:lnSpc>
            </a:pPr>
            <a:r>
              <a:rPr lang="en-US" sz="1400" dirty="0">
                <a:solidFill>
                  <a:srgbClr val="404155"/>
                </a:solidFill>
                <a:latin typeface="Nobile" pitchFamily="34" charset="0"/>
                <a:ea typeface="Nobile" pitchFamily="34" charset="-122"/>
                <a:cs typeface="Nobile" pitchFamily="34" charset="-120"/>
              </a:rPr>
              <a:t>Цей захід надасть чудову можливість для нетворкінгу та обміну досвідом з колегами-хіміками. Ви зможете обговорити спільні виклики, поділитися власними напрацюваннями та отримати цінні поради від досвідчених педагогів. Спільна робота та взаємна підтримка є ключовими для постійного професійного зростання та підвищення якості освіти.</a:t>
            </a:r>
            <a:endParaRPr lang="en-US" sz="1400" dirty="0"/>
          </a:p>
        </p:txBody>
      </p:sp>
    </p:spTree>
    <p:extLst>
      <p:ext uri="{BB962C8B-B14F-4D97-AF65-F5344CB8AC3E}">
        <p14:creationId xmlns:p14="http://schemas.microsoft.com/office/powerpoint/2010/main" val="470871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15900" y="792163"/>
            <a:ext cx="2599506" cy="433189"/>
          </a:xfrm>
          <a:prstGeom prst="rect">
            <a:avLst/>
          </a:prstGeom>
          <a:noFill/>
          <a:ln/>
        </p:spPr>
        <p:txBody>
          <a:bodyPr wrap="none" lIns="0" tIns="0" rIns="0" bIns="0" rtlCol="0" anchor="t"/>
          <a:lstStyle/>
          <a:p>
            <a:pPr>
              <a:lnSpc>
                <a:spcPts val="2835"/>
              </a:lnSpc>
            </a:pPr>
            <a:r>
              <a:rPr lang="en-US" sz="2300" dirty="0">
                <a:solidFill>
                  <a:srgbClr val="1B1B27"/>
                </a:solidFill>
                <a:latin typeface="Corben" pitchFamily="34" charset="0"/>
                <a:ea typeface="Corben" pitchFamily="34" charset="-122"/>
                <a:cs typeface="Corben" pitchFamily="34" charset="-120"/>
              </a:rPr>
              <a:t>Практичні методи</a:t>
            </a:r>
            <a:endParaRPr lang="en-US" sz="2300" dirty="0"/>
          </a:p>
        </p:txBody>
      </p:sp>
      <p:sp>
        <p:nvSpPr>
          <p:cNvPr id="3" name="Text 1"/>
          <p:cNvSpPr/>
          <p:nvPr/>
        </p:nvSpPr>
        <p:spPr>
          <a:xfrm>
            <a:off x="415901" y="1502569"/>
            <a:ext cx="8312199" cy="443508"/>
          </a:xfrm>
          <a:prstGeom prst="rect">
            <a:avLst/>
          </a:prstGeom>
          <a:noFill/>
          <a:ln/>
        </p:spPr>
        <p:txBody>
          <a:bodyPr wrap="square" lIns="0" tIns="0" rIns="0" bIns="0" rtlCol="0" anchor="t"/>
          <a:lstStyle/>
          <a:p>
            <a:pPr>
              <a:lnSpc>
                <a:spcPts val="1435"/>
              </a:lnSpc>
            </a:pPr>
            <a:r>
              <a:rPr lang="en-US" sz="900" dirty="0">
                <a:solidFill>
                  <a:srgbClr val="404155"/>
                </a:solidFill>
                <a:latin typeface="Nobile" pitchFamily="34" charset="0"/>
                <a:ea typeface="Nobile" pitchFamily="34" charset="-122"/>
                <a:cs typeface="Nobile" pitchFamily="34" charset="-120"/>
              </a:rPr>
              <a:t>Застосування формувального оцінювання на уроках хімії вимагає використання різноманітних інструментів, які дозволяють надавати ефективний зворотний зв'язок, залучати учнів до процесу оцінювання та відстежувати їхній прогрес. Ось деякі з найбільш ефективних методів:</a:t>
            </a:r>
            <a:endParaRPr lang="en-US" sz="900" dirty="0"/>
          </a:p>
        </p:txBody>
      </p:sp>
      <p:sp>
        <p:nvSpPr>
          <p:cNvPr id="4" name="Text 2"/>
          <p:cNvSpPr/>
          <p:nvPr/>
        </p:nvSpPr>
        <p:spPr>
          <a:xfrm>
            <a:off x="415901" y="2101950"/>
            <a:ext cx="8312199" cy="1108769"/>
          </a:xfrm>
          <a:prstGeom prst="rect">
            <a:avLst/>
          </a:prstGeom>
          <a:noFill/>
          <a:ln/>
        </p:spPr>
        <p:txBody>
          <a:bodyPr wrap="square" lIns="0" tIns="0" rIns="0" bIns="0" rtlCol="0" anchor="t"/>
          <a:lstStyle/>
          <a:p>
            <a:pPr marL="240030" indent="-240030">
              <a:lnSpc>
                <a:spcPts val="1435"/>
              </a:lnSpc>
              <a:buSzPct val="100000"/>
              <a:buChar char="•"/>
            </a:pPr>
            <a:r>
              <a:rPr lang="en-US" sz="900" b="1" dirty="0">
                <a:solidFill>
                  <a:srgbClr val="404155"/>
                </a:solidFill>
                <a:latin typeface="Nobile" pitchFamily="34" charset="0"/>
                <a:ea typeface="Nobile" pitchFamily="34" charset="-122"/>
                <a:cs typeface="Nobile" pitchFamily="34" charset="-120"/>
              </a:rPr>
              <a:t>Рубрики та чек-листи:</a:t>
            </a:r>
            <a:r>
              <a:rPr lang="en-US" sz="900" dirty="0">
                <a:solidFill>
                  <a:srgbClr val="404155"/>
                </a:solidFill>
                <a:latin typeface="Nobile" pitchFamily="34" charset="0"/>
                <a:ea typeface="Nobile" pitchFamily="34" charset="-122"/>
                <a:cs typeface="Nobile" pitchFamily="34" charset="-120"/>
              </a:rPr>
              <a:t> Це деталізовані інструменти для оцінки практичних робіт, проєктів, усних виступів або будь-яких інших завдань. </a:t>
            </a:r>
            <a:r>
              <a:rPr lang="en-US" sz="900" b="1" dirty="0">
                <a:solidFill>
                  <a:srgbClr val="404155"/>
                </a:solidFill>
                <a:latin typeface="Nobile" pitchFamily="34" charset="0"/>
                <a:ea typeface="Nobile" pitchFamily="34" charset="-122"/>
                <a:cs typeface="Nobile" pitchFamily="34" charset="-120"/>
              </a:rPr>
              <a:t>Рубрика</a:t>
            </a:r>
            <a:r>
              <a:rPr lang="en-US" sz="900" dirty="0">
                <a:solidFill>
                  <a:srgbClr val="404155"/>
                </a:solidFill>
                <a:latin typeface="Nobile" pitchFamily="34" charset="0"/>
                <a:ea typeface="Nobile" pitchFamily="34" charset="-122"/>
                <a:cs typeface="Nobile" pitchFamily="34" charset="-120"/>
              </a:rPr>
              <a:t> містить критерії оцінювання та рівні досягнення кожного критерію (наприклад, "відмінно", "добре", "задовільно", "потребує покращення") з описом того, що означає кожен рівень. </a:t>
            </a:r>
            <a:r>
              <a:rPr lang="en-US" sz="900" b="1" dirty="0">
                <a:solidFill>
                  <a:srgbClr val="404155"/>
                </a:solidFill>
                <a:latin typeface="Nobile" pitchFamily="34" charset="0"/>
                <a:ea typeface="Nobile" pitchFamily="34" charset="-122"/>
                <a:cs typeface="Nobile" pitchFamily="34" charset="-120"/>
              </a:rPr>
              <a:t>Чек-лист</a:t>
            </a:r>
            <a:r>
              <a:rPr lang="en-US" sz="900" dirty="0">
                <a:solidFill>
                  <a:srgbClr val="404155"/>
                </a:solidFill>
                <a:latin typeface="Nobile" pitchFamily="34" charset="0"/>
                <a:ea typeface="Nobile" pitchFamily="34" charset="-122"/>
                <a:cs typeface="Nobile" pitchFamily="34" charset="-120"/>
              </a:rPr>
              <a:t> – це простіший список пунктів, які мають бути виконані або які необхідно перевірити. Наприклад, для лабораторної роботи з хімії чек-лист може містити пункти: "використано правильне обладнання", "дотримано техніки безпеки", "точно виміряно реагенти", "записано спостереження", "сформульовано висновок". Це допомагає учням чітко розуміти очікування та самостійно перевіряти свою роботу.</a:t>
            </a:r>
            <a:endParaRPr lang="en-US" sz="900" dirty="0"/>
          </a:p>
        </p:txBody>
      </p:sp>
      <p:sp>
        <p:nvSpPr>
          <p:cNvPr id="5" name="Text 3"/>
          <p:cNvSpPr/>
          <p:nvPr/>
        </p:nvSpPr>
        <p:spPr>
          <a:xfrm>
            <a:off x="415901" y="3259237"/>
            <a:ext cx="8312199" cy="665262"/>
          </a:xfrm>
          <a:prstGeom prst="rect">
            <a:avLst/>
          </a:prstGeom>
          <a:noFill/>
          <a:ln/>
        </p:spPr>
        <p:txBody>
          <a:bodyPr wrap="square" lIns="0" tIns="0" rIns="0" bIns="0" rtlCol="0" anchor="t"/>
          <a:lstStyle/>
          <a:p>
            <a:pPr marL="240030" indent="-240030">
              <a:lnSpc>
                <a:spcPts val="1435"/>
              </a:lnSpc>
              <a:buSzPct val="100000"/>
              <a:buChar char="•"/>
            </a:pPr>
            <a:r>
              <a:rPr lang="en-US" sz="900" b="1" dirty="0">
                <a:solidFill>
                  <a:srgbClr val="404155"/>
                </a:solidFill>
                <a:latin typeface="Nobile" pitchFamily="34" charset="0"/>
                <a:ea typeface="Nobile" pitchFamily="34" charset="-122"/>
                <a:cs typeface="Nobile" pitchFamily="34" charset="-120"/>
              </a:rPr>
              <a:t>Коментарі до робіт:</a:t>
            </a:r>
            <a:r>
              <a:rPr lang="en-US" sz="900" dirty="0">
                <a:solidFill>
                  <a:srgbClr val="404155"/>
                </a:solidFill>
                <a:latin typeface="Nobile" pitchFamily="34" charset="0"/>
                <a:ea typeface="Nobile" pitchFamily="34" charset="-122"/>
                <a:cs typeface="Nobile" pitchFamily="34" charset="-120"/>
              </a:rPr>
              <a:t> Замість сухої оцінки ("добре", "задовільно"), надавайте детальний письмовий або усний зворотний зв'язок. Пояснюйте, що було зроблено правильно, де були допущені помилки, і як можна покращити результат. Наприклад, замість "Помилка в рівнянні" напишіть: "Зверніть увагу на коефіцієнти перед реагентами в рівнянні; перевірте баланс атомів заліза". Такий підхід допомагає учням вчитися на своїх помилках.</a:t>
            </a:r>
            <a:endParaRPr lang="en-US" sz="900" dirty="0"/>
          </a:p>
        </p:txBody>
      </p:sp>
      <p:sp>
        <p:nvSpPr>
          <p:cNvPr id="6" name="Text 4"/>
          <p:cNvSpPr/>
          <p:nvPr/>
        </p:nvSpPr>
        <p:spPr>
          <a:xfrm>
            <a:off x="415901" y="3973017"/>
            <a:ext cx="8312199" cy="665262"/>
          </a:xfrm>
          <a:prstGeom prst="rect">
            <a:avLst/>
          </a:prstGeom>
          <a:noFill/>
          <a:ln/>
        </p:spPr>
        <p:txBody>
          <a:bodyPr wrap="square" lIns="0" tIns="0" rIns="0" bIns="0" rtlCol="0" anchor="t"/>
          <a:lstStyle/>
          <a:p>
            <a:pPr marL="240030" indent="-240030">
              <a:lnSpc>
                <a:spcPts val="1435"/>
              </a:lnSpc>
              <a:buSzPct val="100000"/>
              <a:buChar char="•"/>
            </a:pPr>
            <a:r>
              <a:rPr lang="en-US" sz="900" b="1" dirty="0">
                <a:solidFill>
                  <a:srgbClr val="404155"/>
                </a:solidFill>
                <a:latin typeface="Nobile" pitchFamily="34" charset="0"/>
                <a:ea typeface="Nobile" pitchFamily="34" charset="-122"/>
                <a:cs typeface="Nobile" pitchFamily="34" charset="-120"/>
              </a:rPr>
              <a:t>Діагностичні тести:</a:t>
            </a:r>
            <a:r>
              <a:rPr lang="en-US" sz="900" dirty="0">
                <a:solidFill>
                  <a:srgbClr val="404155"/>
                </a:solidFill>
                <a:latin typeface="Nobile" pitchFamily="34" charset="0"/>
                <a:ea typeface="Nobile" pitchFamily="34" charset="-122"/>
                <a:cs typeface="Nobile" pitchFamily="34" charset="-120"/>
              </a:rPr>
              <a:t> Проводьте короткі тести на початку нової теми або розділу, щоб виявити попередні знання учнів та можливі прогалини. Це дозволяє адаптувати викладання до актуального рівня класу, зосередитися на проблемних питаннях та уникнути повторення вже засвоєного матеріалу. Наприклад, перед вивченням теми "Кислоти" можна провести тест на розуміння базових понять про pH або прості хімічні формули.</a:t>
            </a:r>
            <a:endParaRPr lang="en-US" sz="900" dirty="0"/>
          </a:p>
        </p:txBody>
      </p:sp>
      <p:sp>
        <p:nvSpPr>
          <p:cNvPr id="7" name="Text 5"/>
          <p:cNvSpPr/>
          <p:nvPr/>
        </p:nvSpPr>
        <p:spPr>
          <a:xfrm>
            <a:off x="415901" y="4686796"/>
            <a:ext cx="8312199" cy="665262"/>
          </a:xfrm>
          <a:prstGeom prst="rect">
            <a:avLst/>
          </a:prstGeom>
          <a:noFill/>
          <a:ln/>
        </p:spPr>
        <p:txBody>
          <a:bodyPr wrap="square" lIns="0" tIns="0" rIns="0" bIns="0" rtlCol="0" anchor="t"/>
          <a:lstStyle/>
          <a:p>
            <a:pPr marL="240030" indent="-240030">
              <a:lnSpc>
                <a:spcPts val="1435"/>
              </a:lnSpc>
              <a:buSzPct val="100000"/>
              <a:buChar char="•"/>
            </a:pPr>
            <a:r>
              <a:rPr lang="en-US" sz="900" b="1" dirty="0">
                <a:solidFill>
                  <a:srgbClr val="404155"/>
                </a:solidFill>
                <a:latin typeface="Nobile" pitchFamily="34" charset="0"/>
                <a:ea typeface="Nobile" pitchFamily="34" charset="-122"/>
                <a:cs typeface="Nobile" pitchFamily="34" charset="-120"/>
              </a:rPr>
              <a:t>Навчальні портфоліо:</a:t>
            </a:r>
            <a:r>
              <a:rPr lang="en-US" sz="900" dirty="0">
                <a:solidFill>
                  <a:srgbClr val="404155"/>
                </a:solidFill>
                <a:latin typeface="Nobile" pitchFamily="34" charset="0"/>
                <a:ea typeface="Nobile" pitchFamily="34" charset="-122"/>
                <a:cs typeface="Nobile" pitchFamily="34" charset="-120"/>
              </a:rPr>
              <a:t> Це систематизована збірка кращих робіт учнів, проєктів, есе, звітів з лабораторних робіт, самооцінок та інших матеріалів протягом певного періоду. Портфоліо дозволяє учням відстежувати власний прогрес, бачити, як змінюються їхні знання та навички, а також аналізувати свої досягнення. Для вчителя це дає можливість побачити цілісну картину розвитку учня.</a:t>
            </a:r>
            <a:endParaRPr lang="en-US" sz="900" dirty="0"/>
          </a:p>
        </p:txBody>
      </p:sp>
      <p:sp>
        <p:nvSpPr>
          <p:cNvPr id="8" name="Text 6"/>
          <p:cNvSpPr/>
          <p:nvPr/>
        </p:nvSpPr>
        <p:spPr>
          <a:xfrm>
            <a:off x="415901" y="5400576"/>
            <a:ext cx="8312199" cy="665262"/>
          </a:xfrm>
          <a:prstGeom prst="rect">
            <a:avLst/>
          </a:prstGeom>
          <a:noFill/>
          <a:ln/>
        </p:spPr>
        <p:txBody>
          <a:bodyPr wrap="square" lIns="0" tIns="0" rIns="0" bIns="0" rtlCol="0" anchor="t"/>
          <a:lstStyle/>
          <a:p>
            <a:pPr marL="240030" indent="-240030">
              <a:lnSpc>
                <a:spcPts val="1435"/>
              </a:lnSpc>
              <a:buSzPct val="100000"/>
              <a:buChar char="•"/>
            </a:pPr>
            <a:r>
              <a:rPr lang="en-US" sz="900" b="1" dirty="0">
                <a:solidFill>
                  <a:srgbClr val="404155"/>
                </a:solidFill>
                <a:latin typeface="Nobile" pitchFamily="34" charset="0"/>
                <a:ea typeface="Nobile" pitchFamily="34" charset="-122"/>
                <a:cs typeface="Nobile" pitchFamily="34" charset="-120"/>
              </a:rPr>
              <a:t>Бесіди та спостереження:</a:t>
            </a:r>
            <a:r>
              <a:rPr lang="en-US" sz="900" dirty="0">
                <a:solidFill>
                  <a:srgbClr val="404155"/>
                </a:solidFill>
                <a:latin typeface="Nobile" pitchFamily="34" charset="0"/>
                <a:ea typeface="Nobile" pitchFamily="34" charset="-122"/>
                <a:cs typeface="Nobile" pitchFamily="34" charset="-120"/>
              </a:rPr>
              <a:t> Індивідуальні або групові бесіди з учнями під час уроку, під час практичних робіт або після їхнього завершення. Спостерігайте за їхньою роботою, активністю в обговореннях, вмінням працювати в команді та вирішувати проблеми. Це дозволяє вчителю отримати глибоке розуміння того, як учні засвоюють матеріал, які труднощі у них виникають, та надати негайний, цільовий зворотний зв'язок.</a:t>
            </a:r>
            <a:endParaRPr lang="en-US" sz="900" dirty="0"/>
          </a:p>
        </p:txBody>
      </p:sp>
    </p:spTree>
    <p:extLst>
      <p:ext uri="{BB962C8B-B14F-4D97-AF65-F5344CB8AC3E}">
        <p14:creationId xmlns:p14="http://schemas.microsoft.com/office/powerpoint/2010/main" val="128794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19534" y="227408"/>
            <a:ext cx="2447404" cy="258465"/>
          </a:xfrm>
          <a:prstGeom prst="rect">
            <a:avLst/>
          </a:prstGeom>
          <a:noFill/>
          <a:ln/>
        </p:spPr>
        <p:txBody>
          <a:bodyPr wrap="none" lIns="0" tIns="0" rIns="0" bIns="0" rtlCol="0" anchor="t"/>
          <a:lstStyle/>
          <a:p>
            <a:pPr>
              <a:lnSpc>
                <a:spcPts val="1680"/>
              </a:lnSpc>
            </a:pPr>
            <a:r>
              <a:rPr lang="en-US" sz="1400" dirty="0">
                <a:solidFill>
                  <a:srgbClr val="403011"/>
                </a:solidFill>
                <a:latin typeface="Brygada 1918 Semi Bold" pitchFamily="34" charset="0"/>
                <a:ea typeface="Brygada 1918 Semi Bold" pitchFamily="34" charset="-122"/>
                <a:cs typeface="Brygada 1918 Semi Bold" pitchFamily="34" charset="-120"/>
              </a:rPr>
              <a:t>Хімія без кордонів (і без запаху!)</a:t>
            </a:r>
            <a:endParaRPr lang="en-US" sz="1400" dirty="0"/>
          </a:p>
        </p:txBody>
      </p:sp>
      <p:sp>
        <p:nvSpPr>
          <p:cNvPr id="3" name="Text 1"/>
          <p:cNvSpPr/>
          <p:nvPr/>
        </p:nvSpPr>
        <p:spPr>
          <a:xfrm>
            <a:off x="319534" y="651172"/>
            <a:ext cx="8647956" cy="264319"/>
          </a:xfrm>
          <a:prstGeom prst="rect">
            <a:avLst/>
          </a:prstGeom>
          <a:noFill/>
          <a:ln/>
        </p:spPr>
        <p:txBody>
          <a:bodyPr wrap="square" lIns="0" tIns="0" rIns="0" bIns="0" rtlCol="0" anchor="t"/>
          <a:lstStyle/>
          <a:p>
            <a:pPr>
              <a:lnSpc>
                <a:spcPts val="875"/>
              </a:lnSpc>
            </a:pPr>
            <a:r>
              <a:rPr lang="en-US" sz="500" dirty="0">
                <a:solidFill>
                  <a:srgbClr val="403011"/>
                </a:solidFill>
                <a:latin typeface="Brygada 1918" pitchFamily="34" charset="0"/>
                <a:ea typeface="Brygada 1918" pitchFamily="34" charset="-122"/>
                <a:cs typeface="Brygada 1918" pitchFamily="34" charset="-120"/>
              </a:rPr>
              <a:t>Віртуальні лабораторії та симулятори – це справжній прорив у викладанні хімії. Вони дозволяють проводити складні та небезпечні експерименти без ризику для здоров'я та дорогого обладнання. Це незамінний інструмент для шкіл, які не мають достатнього фінансування для повноцінної матеріально-технічної бази, а також для дистанційного навчання.</a:t>
            </a:r>
            <a:endParaRPr lang="en-US" sz="500" dirty="0"/>
          </a:p>
        </p:txBody>
      </p:sp>
      <p:sp>
        <p:nvSpPr>
          <p:cNvPr id="4" name="Shape 2"/>
          <p:cNvSpPr/>
          <p:nvPr/>
        </p:nvSpPr>
        <p:spPr>
          <a:xfrm>
            <a:off x="319534" y="1212750"/>
            <a:ext cx="4248373" cy="50800"/>
          </a:xfrm>
          <a:prstGeom prst="roundRect">
            <a:avLst>
              <a:gd name="adj" fmla="val 244186"/>
            </a:avLst>
          </a:prstGeom>
          <a:solidFill>
            <a:srgbClr val="626C3B"/>
          </a:solidFill>
          <a:ln/>
        </p:spPr>
      </p:sp>
      <p:sp>
        <p:nvSpPr>
          <p:cNvPr id="5" name="Shape 3"/>
          <p:cNvSpPr/>
          <p:nvPr/>
        </p:nvSpPr>
        <p:spPr>
          <a:xfrm>
            <a:off x="2350666" y="1101426"/>
            <a:ext cx="186035" cy="248047"/>
          </a:xfrm>
          <a:prstGeom prst="roundRect">
            <a:avLst>
              <a:gd name="adj" fmla="val 307200"/>
            </a:avLst>
          </a:prstGeom>
          <a:solidFill>
            <a:srgbClr val="626C3B"/>
          </a:solidFill>
          <a:ln/>
        </p:spPr>
      </p:sp>
      <p:sp>
        <p:nvSpPr>
          <p:cNvPr id="6" name="Text 4"/>
          <p:cNvSpPr/>
          <p:nvPr/>
        </p:nvSpPr>
        <p:spPr>
          <a:xfrm>
            <a:off x="2406477" y="1163438"/>
            <a:ext cx="74414" cy="124023"/>
          </a:xfrm>
          <a:prstGeom prst="rect">
            <a:avLst/>
          </a:prstGeom>
          <a:noFill/>
          <a:ln/>
        </p:spPr>
        <p:txBody>
          <a:bodyPr wrap="none" lIns="0" tIns="0" rIns="0" bIns="0" rtlCol="0" anchor="t"/>
          <a:lstStyle/>
          <a:p>
            <a:pPr>
              <a:lnSpc>
                <a:spcPts val="1050"/>
              </a:lnSpc>
            </a:pPr>
            <a:r>
              <a:rPr lang="en-US" sz="600" dirty="0">
                <a:solidFill>
                  <a:srgbClr val="FFFFFF"/>
                </a:solidFill>
                <a:latin typeface="Brygada 1918 Semi Bold" pitchFamily="34" charset="0"/>
                <a:ea typeface="Brygada 1918 Semi Bold" pitchFamily="34" charset="-122"/>
                <a:cs typeface="Brygada 1918 Semi Bold" pitchFamily="34" charset="-120"/>
              </a:rPr>
              <a:t>1</a:t>
            </a:r>
            <a:endParaRPr lang="en-US" sz="600" dirty="0"/>
          </a:p>
        </p:txBody>
      </p:sp>
      <p:sp>
        <p:nvSpPr>
          <p:cNvPr id="7" name="Text 5"/>
          <p:cNvSpPr/>
          <p:nvPr/>
        </p:nvSpPr>
        <p:spPr>
          <a:xfrm>
            <a:off x="391046" y="1432123"/>
            <a:ext cx="1073498" cy="129183"/>
          </a:xfrm>
          <a:prstGeom prst="rect">
            <a:avLst/>
          </a:prstGeom>
          <a:noFill/>
          <a:ln/>
        </p:spPr>
        <p:txBody>
          <a:bodyPr wrap="none" lIns="0" tIns="0" rIns="0" bIns="0" rtlCol="0" anchor="t"/>
          <a:lstStyle/>
          <a:p>
            <a:pPr>
              <a:lnSpc>
                <a:spcPts val="840"/>
              </a:lnSpc>
            </a:pPr>
            <a:r>
              <a:rPr lang="en-US" sz="700" dirty="0">
                <a:solidFill>
                  <a:srgbClr val="403011"/>
                </a:solidFill>
                <a:latin typeface="Brygada 1918 Semi Bold" pitchFamily="34" charset="0"/>
                <a:ea typeface="Brygada 1918 Semi Bold" pitchFamily="34" charset="-122"/>
                <a:cs typeface="Brygada 1918 Semi Bold" pitchFamily="34" charset="-120"/>
              </a:rPr>
              <a:t>PhET Interactive Simulations</a:t>
            </a:r>
            <a:endParaRPr lang="en-US" sz="700" dirty="0"/>
          </a:p>
        </p:txBody>
      </p:sp>
      <p:sp>
        <p:nvSpPr>
          <p:cNvPr id="8" name="Text 6"/>
          <p:cNvSpPr/>
          <p:nvPr/>
        </p:nvSpPr>
        <p:spPr>
          <a:xfrm>
            <a:off x="391046" y="1643955"/>
            <a:ext cx="4105349" cy="528638"/>
          </a:xfrm>
          <a:prstGeom prst="rect">
            <a:avLst/>
          </a:prstGeom>
          <a:noFill/>
          <a:ln/>
        </p:spPr>
        <p:txBody>
          <a:bodyPr wrap="square" lIns="0" tIns="0" rIns="0" bIns="0" rtlCol="0" anchor="t"/>
          <a:lstStyle/>
          <a:p>
            <a:pPr>
              <a:lnSpc>
                <a:spcPts val="875"/>
              </a:lnSpc>
            </a:pPr>
            <a:r>
              <a:rPr lang="en-US" sz="500" dirty="0">
                <a:solidFill>
                  <a:srgbClr val="403011"/>
                </a:solidFill>
                <a:latin typeface="Brygada 1918" pitchFamily="34" charset="0"/>
                <a:ea typeface="Brygada 1918" pitchFamily="34" charset="-122"/>
                <a:cs typeface="Brygada 1918" pitchFamily="34" charset="-120"/>
              </a:rPr>
              <a:t>PhET – це скарбниця інтерактивних симуляцій, що розроблені Університетом Колорадо. Вони дозволяють учням візуалізувати атомну будову, динаміку хімічних реакцій, балансування рівнянь, властивості газів та багато іншого. Завдяки інтуїтивному інтерфейсу, учні можуть самостійно експериментувати, змінювати параметри та спостерігати за наслідками, що сприяє активному навчанню та глибокому розумінню.</a:t>
            </a:r>
            <a:endParaRPr lang="en-US" sz="500" dirty="0"/>
          </a:p>
        </p:txBody>
      </p:sp>
      <p:sp>
        <p:nvSpPr>
          <p:cNvPr id="9" name="Shape 7"/>
          <p:cNvSpPr/>
          <p:nvPr/>
        </p:nvSpPr>
        <p:spPr>
          <a:xfrm>
            <a:off x="319534" y="2461914"/>
            <a:ext cx="4248373" cy="50800"/>
          </a:xfrm>
          <a:prstGeom prst="roundRect">
            <a:avLst>
              <a:gd name="adj" fmla="val 244186"/>
            </a:avLst>
          </a:prstGeom>
          <a:solidFill>
            <a:srgbClr val="83792E"/>
          </a:solidFill>
          <a:ln/>
        </p:spPr>
      </p:sp>
      <p:sp>
        <p:nvSpPr>
          <p:cNvPr id="10" name="Shape 8"/>
          <p:cNvSpPr/>
          <p:nvPr/>
        </p:nvSpPr>
        <p:spPr>
          <a:xfrm>
            <a:off x="2350666" y="2350591"/>
            <a:ext cx="186035" cy="248047"/>
          </a:xfrm>
          <a:prstGeom prst="roundRect">
            <a:avLst>
              <a:gd name="adj" fmla="val 307200"/>
            </a:avLst>
          </a:prstGeom>
          <a:solidFill>
            <a:srgbClr val="83792E"/>
          </a:solidFill>
          <a:ln/>
        </p:spPr>
      </p:sp>
      <p:sp>
        <p:nvSpPr>
          <p:cNvPr id="11" name="Text 9"/>
          <p:cNvSpPr/>
          <p:nvPr/>
        </p:nvSpPr>
        <p:spPr>
          <a:xfrm>
            <a:off x="2406477" y="2412603"/>
            <a:ext cx="74414" cy="124023"/>
          </a:xfrm>
          <a:prstGeom prst="rect">
            <a:avLst/>
          </a:prstGeom>
          <a:noFill/>
          <a:ln/>
        </p:spPr>
        <p:txBody>
          <a:bodyPr wrap="none" lIns="0" tIns="0" rIns="0" bIns="0" rtlCol="0" anchor="t"/>
          <a:lstStyle/>
          <a:p>
            <a:pPr>
              <a:lnSpc>
                <a:spcPts val="1050"/>
              </a:lnSpc>
            </a:pPr>
            <a:r>
              <a:rPr lang="en-US" sz="600" dirty="0">
                <a:solidFill>
                  <a:srgbClr val="FFFFFF"/>
                </a:solidFill>
                <a:latin typeface="Brygada 1918 Semi Bold" pitchFamily="34" charset="0"/>
                <a:ea typeface="Brygada 1918 Semi Bold" pitchFamily="34" charset="-122"/>
                <a:cs typeface="Brygada 1918 Semi Bold" pitchFamily="34" charset="-120"/>
              </a:rPr>
              <a:t>2</a:t>
            </a:r>
            <a:endParaRPr lang="en-US" sz="600" dirty="0"/>
          </a:p>
        </p:txBody>
      </p:sp>
      <p:sp>
        <p:nvSpPr>
          <p:cNvPr id="12" name="Text 10"/>
          <p:cNvSpPr/>
          <p:nvPr/>
        </p:nvSpPr>
        <p:spPr>
          <a:xfrm>
            <a:off x="391046" y="2681287"/>
            <a:ext cx="775246" cy="129183"/>
          </a:xfrm>
          <a:prstGeom prst="rect">
            <a:avLst/>
          </a:prstGeom>
          <a:noFill/>
          <a:ln/>
        </p:spPr>
        <p:txBody>
          <a:bodyPr wrap="none" lIns="0" tIns="0" rIns="0" bIns="0" rtlCol="0" anchor="t"/>
          <a:lstStyle/>
          <a:p>
            <a:pPr>
              <a:lnSpc>
                <a:spcPts val="840"/>
              </a:lnSpc>
            </a:pPr>
            <a:r>
              <a:rPr lang="en-US" sz="700" dirty="0">
                <a:solidFill>
                  <a:srgbClr val="403011"/>
                </a:solidFill>
                <a:latin typeface="Brygada 1918 Semi Bold" pitchFamily="34" charset="0"/>
                <a:ea typeface="Brygada 1918 Semi Bold" pitchFamily="34" charset="-122"/>
                <a:cs typeface="Brygada 1918 Semi Bold" pitchFamily="34" charset="-120"/>
              </a:rPr>
              <a:t>Chemix</a:t>
            </a:r>
            <a:endParaRPr lang="en-US" sz="700" dirty="0"/>
          </a:p>
        </p:txBody>
      </p:sp>
      <p:sp>
        <p:nvSpPr>
          <p:cNvPr id="13" name="Text 11"/>
          <p:cNvSpPr/>
          <p:nvPr/>
        </p:nvSpPr>
        <p:spPr>
          <a:xfrm>
            <a:off x="391046" y="2893118"/>
            <a:ext cx="4105349" cy="396478"/>
          </a:xfrm>
          <a:prstGeom prst="rect">
            <a:avLst/>
          </a:prstGeom>
          <a:noFill/>
          <a:ln/>
        </p:spPr>
        <p:txBody>
          <a:bodyPr wrap="square" lIns="0" tIns="0" rIns="0" bIns="0" rtlCol="0" anchor="t"/>
          <a:lstStyle/>
          <a:p>
            <a:pPr>
              <a:lnSpc>
                <a:spcPts val="875"/>
              </a:lnSpc>
            </a:pPr>
            <a:r>
              <a:rPr lang="en-US" sz="500" dirty="0">
                <a:solidFill>
                  <a:srgbClr val="403011"/>
                </a:solidFill>
                <a:latin typeface="Brygada 1918" pitchFamily="34" charset="0"/>
                <a:ea typeface="Brygada 1918" pitchFamily="34" charset="-122"/>
                <a:cs typeface="Brygada 1918" pitchFamily="34" charset="-120"/>
              </a:rPr>
              <a:t>Chemix – це онлайн-інструмент для побудови хімічних формул, схем експериментів та лабораторного обладнання. Він дозволяє створювати професійно виглядаючі діаграми, що ідеально підходять для підготовки лабораторних робіт, презентацій або навчальних посібників. Учні можуть використовувати його для візуалізації своїх гіпотез або результатів експериментів.</a:t>
            </a:r>
            <a:endParaRPr lang="en-US" sz="500" dirty="0"/>
          </a:p>
        </p:txBody>
      </p:sp>
      <p:sp>
        <p:nvSpPr>
          <p:cNvPr id="14" name="Shape 12"/>
          <p:cNvSpPr/>
          <p:nvPr/>
        </p:nvSpPr>
        <p:spPr>
          <a:xfrm>
            <a:off x="319534" y="3578918"/>
            <a:ext cx="4248373" cy="50800"/>
          </a:xfrm>
          <a:prstGeom prst="roundRect">
            <a:avLst>
              <a:gd name="adj" fmla="val 244186"/>
            </a:avLst>
          </a:prstGeom>
          <a:solidFill>
            <a:srgbClr val="E8AF3B"/>
          </a:solidFill>
          <a:ln/>
        </p:spPr>
      </p:sp>
      <p:sp>
        <p:nvSpPr>
          <p:cNvPr id="15" name="Shape 13"/>
          <p:cNvSpPr/>
          <p:nvPr/>
        </p:nvSpPr>
        <p:spPr>
          <a:xfrm>
            <a:off x="2350666" y="3467595"/>
            <a:ext cx="186035" cy="248047"/>
          </a:xfrm>
          <a:prstGeom prst="roundRect">
            <a:avLst>
              <a:gd name="adj" fmla="val 307200"/>
            </a:avLst>
          </a:prstGeom>
          <a:solidFill>
            <a:srgbClr val="E8AF3B"/>
          </a:solidFill>
          <a:ln/>
        </p:spPr>
      </p:sp>
      <p:sp>
        <p:nvSpPr>
          <p:cNvPr id="16" name="Text 14"/>
          <p:cNvSpPr/>
          <p:nvPr/>
        </p:nvSpPr>
        <p:spPr>
          <a:xfrm>
            <a:off x="2406477" y="3529607"/>
            <a:ext cx="74414" cy="124023"/>
          </a:xfrm>
          <a:prstGeom prst="rect">
            <a:avLst/>
          </a:prstGeom>
          <a:noFill/>
          <a:ln/>
        </p:spPr>
        <p:txBody>
          <a:bodyPr wrap="none" lIns="0" tIns="0" rIns="0" bIns="0" rtlCol="0" anchor="t"/>
          <a:lstStyle/>
          <a:p>
            <a:pPr>
              <a:lnSpc>
                <a:spcPts val="1050"/>
              </a:lnSpc>
            </a:pPr>
            <a:r>
              <a:rPr lang="en-US" sz="600" dirty="0">
                <a:solidFill>
                  <a:srgbClr val="FFFFFF"/>
                </a:solidFill>
                <a:latin typeface="Brygada 1918 Semi Bold" pitchFamily="34" charset="0"/>
                <a:ea typeface="Brygada 1918 Semi Bold" pitchFamily="34" charset="-122"/>
                <a:cs typeface="Brygada 1918 Semi Bold" pitchFamily="34" charset="-120"/>
              </a:rPr>
              <a:t>3</a:t>
            </a:r>
            <a:endParaRPr lang="en-US" sz="600" dirty="0"/>
          </a:p>
        </p:txBody>
      </p:sp>
      <p:sp>
        <p:nvSpPr>
          <p:cNvPr id="17" name="Text 15"/>
          <p:cNvSpPr/>
          <p:nvPr/>
        </p:nvSpPr>
        <p:spPr>
          <a:xfrm>
            <a:off x="391046" y="3798292"/>
            <a:ext cx="775246" cy="129183"/>
          </a:xfrm>
          <a:prstGeom prst="rect">
            <a:avLst/>
          </a:prstGeom>
          <a:noFill/>
          <a:ln/>
        </p:spPr>
        <p:txBody>
          <a:bodyPr wrap="none" lIns="0" tIns="0" rIns="0" bIns="0" rtlCol="0" anchor="t"/>
          <a:lstStyle/>
          <a:p>
            <a:pPr>
              <a:lnSpc>
                <a:spcPts val="840"/>
              </a:lnSpc>
            </a:pPr>
            <a:r>
              <a:rPr lang="en-US" sz="700" dirty="0">
                <a:solidFill>
                  <a:srgbClr val="403011"/>
                </a:solidFill>
                <a:latin typeface="Brygada 1918 Semi Bold" pitchFamily="34" charset="0"/>
                <a:ea typeface="Brygada 1918 Semi Bold" pitchFamily="34" charset="-122"/>
                <a:cs typeface="Brygada 1918 Semi Bold" pitchFamily="34" charset="-120"/>
              </a:rPr>
              <a:t>ChemLab</a:t>
            </a:r>
            <a:endParaRPr lang="en-US" sz="700" dirty="0"/>
          </a:p>
        </p:txBody>
      </p:sp>
      <p:sp>
        <p:nvSpPr>
          <p:cNvPr id="18" name="Text 16"/>
          <p:cNvSpPr/>
          <p:nvPr/>
        </p:nvSpPr>
        <p:spPr>
          <a:xfrm>
            <a:off x="391046" y="4010123"/>
            <a:ext cx="4105349" cy="528638"/>
          </a:xfrm>
          <a:prstGeom prst="rect">
            <a:avLst/>
          </a:prstGeom>
          <a:noFill/>
          <a:ln/>
        </p:spPr>
        <p:txBody>
          <a:bodyPr wrap="square" lIns="0" tIns="0" rIns="0" bIns="0" rtlCol="0" anchor="t"/>
          <a:lstStyle/>
          <a:p>
            <a:pPr>
              <a:lnSpc>
                <a:spcPts val="875"/>
              </a:lnSpc>
            </a:pPr>
            <a:r>
              <a:rPr lang="en-US" sz="500" dirty="0">
                <a:solidFill>
                  <a:srgbClr val="403011"/>
                </a:solidFill>
                <a:latin typeface="Brygada 1918" pitchFamily="34" charset="0"/>
                <a:ea typeface="Brygada 1918" pitchFamily="34" charset="-122"/>
                <a:cs typeface="Brygada 1918" pitchFamily="34" charset="-120"/>
              </a:rPr>
              <a:t>ChemLab надає можливість проводити віртуальні експерименти в реалістичному 3D-середовищі. Тут можна безпечно змішувати реагенти, спостерігати за зміною кольору, випаданням осаду, виділенням газів та іншими хімічними процесами. Можливість повторення експериментів без додаткових витрат часу та ресурсів робить ChemLab незамінним для закріплення знань та відпрацювання практичних навичок.</a:t>
            </a:r>
            <a:endParaRPr lang="en-US" sz="500" dirty="0"/>
          </a:p>
        </p:txBody>
      </p:sp>
      <p:pic>
        <p:nvPicPr>
          <p:cNvPr id="19" name="Image 0" descr="preencoded.png"/>
          <p:cNvPicPr>
            <a:picLocks noChangeAspect="1"/>
          </p:cNvPicPr>
          <p:nvPr/>
        </p:nvPicPr>
        <p:blipFill>
          <a:blip r:embed="rId2"/>
          <a:stretch>
            <a:fillRect/>
          </a:stretch>
        </p:blipFill>
        <p:spPr>
          <a:xfrm>
            <a:off x="4723880" y="1101427"/>
            <a:ext cx="3969469" cy="5292626"/>
          </a:xfrm>
          <a:prstGeom prst="rect">
            <a:avLst/>
          </a:prstGeom>
        </p:spPr>
      </p:pic>
      <p:sp>
        <p:nvSpPr>
          <p:cNvPr id="20" name="Text 17"/>
          <p:cNvSpPr/>
          <p:nvPr/>
        </p:nvSpPr>
        <p:spPr>
          <a:xfrm>
            <a:off x="226478" y="4863960"/>
            <a:ext cx="1611139" cy="154980"/>
          </a:xfrm>
          <a:prstGeom prst="rect">
            <a:avLst/>
          </a:prstGeom>
          <a:noFill/>
          <a:ln/>
        </p:spPr>
        <p:txBody>
          <a:bodyPr wrap="none" lIns="0" tIns="0" rIns="0" bIns="0" rtlCol="0" anchor="t"/>
          <a:lstStyle/>
          <a:p>
            <a:pPr>
              <a:lnSpc>
                <a:spcPts val="1015"/>
              </a:lnSpc>
            </a:pPr>
            <a:r>
              <a:rPr lang="en-US" sz="800" dirty="0">
                <a:solidFill>
                  <a:srgbClr val="403011"/>
                </a:solidFill>
                <a:latin typeface="Brygada 1918 Semi Bold" pitchFamily="34" charset="0"/>
                <a:ea typeface="Brygada 1918 Semi Bold" pitchFamily="34" charset="-122"/>
                <a:cs typeface="Brygada 1918 Semi Bold" pitchFamily="34" charset="-120"/>
              </a:rPr>
              <a:t>Переваги віртуальних лабораторій:</a:t>
            </a:r>
            <a:endParaRPr lang="en-US" sz="800" dirty="0"/>
          </a:p>
        </p:txBody>
      </p:sp>
      <p:sp>
        <p:nvSpPr>
          <p:cNvPr id="21" name="Text 18"/>
          <p:cNvSpPr/>
          <p:nvPr/>
        </p:nvSpPr>
        <p:spPr>
          <a:xfrm>
            <a:off x="226479" y="5101590"/>
            <a:ext cx="4248373" cy="132159"/>
          </a:xfrm>
          <a:prstGeom prst="rect">
            <a:avLst/>
          </a:prstGeom>
          <a:noFill/>
          <a:ln/>
        </p:spPr>
        <p:txBody>
          <a:bodyPr wrap="none" lIns="0" tIns="0" rIns="0" bIns="0" rtlCol="0" anchor="t"/>
          <a:lstStyle/>
          <a:p>
            <a:pPr marL="240030" indent="-240030">
              <a:lnSpc>
                <a:spcPts val="875"/>
              </a:lnSpc>
              <a:buSzPct val="100000"/>
              <a:buChar char="•"/>
            </a:pPr>
            <a:r>
              <a:rPr lang="en-US" sz="500" b="1" dirty="0">
                <a:solidFill>
                  <a:srgbClr val="403011"/>
                </a:solidFill>
                <a:latin typeface="Brygada 1918" pitchFamily="34" charset="0"/>
                <a:ea typeface="Brygada 1918" pitchFamily="34" charset="-122"/>
                <a:cs typeface="Brygada 1918" pitchFamily="34" charset="-120"/>
              </a:rPr>
              <a:t>Безпека:</a:t>
            </a:r>
            <a:r>
              <a:rPr lang="en-US" sz="500" dirty="0">
                <a:solidFill>
                  <a:srgbClr val="403011"/>
                </a:solidFill>
                <a:latin typeface="Brygada 1918" pitchFamily="34" charset="0"/>
                <a:ea typeface="Brygada 1918" pitchFamily="34" charset="-122"/>
                <a:cs typeface="Brygada 1918" pitchFamily="34" charset="-120"/>
              </a:rPr>
              <a:t> Учні можуть працювати з небезпечними речовинами та реакціями без ризику для здоров'я.</a:t>
            </a:r>
            <a:endParaRPr lang="en-US" sz="500" dirty="0"/>
          </a:p>
        </p:txBody>
      </p:sp>
      <p:sp>
        <p:nvSpPr>
          <p:cNvPr id="22" name="Text 19"/>
          <p:cNvSpPr/>
          <p:nvPr/>
        </p:nvSpPr>
        <p:spPr>
          <a:xfrm>
            <a:off x="226479" y="5262621"/>
            <a:ext cx="4248373" cy="132159"/>
          </a:xfrm>
          <a:prstGeom prst="rect">
            <a:avLst/>
          </a:prstGeom>
          <a:noFill/>
          <a:ln/>
        </p:spPr>
        <p:txBody>
          <a:bodyPr wrap="none" lIns="0" tIns="0" rIns="0" bIns="0" rtlCol="0" anchor="t"/>
          <a:lstStyle/>
          <a:p>
            <a:pPr marL="240030" indent="-240030">
              <a:lnSpc>
                <a:spcPts val="875"/>
              </a:lnSpc>
              <a:buSzPct val="100000"/>
              <a:buChar char="•"/>
            </a:pPr>
            <a:r>
              <a:rPr lang="en-US" sz="500" b="1" dirty="0">
                <a:solidFill>
                  <a:srgbClr val="403011"/>
                </a:solidFill>
                <a:latin typeface="Brygada 1918" pitchFamily="34" charset="0"/>
                <a:ea typeface="Brygada 1918" pitchFamily="34" charset="-122"/>
                <a:cs typeface="Brygada 1918" pitchFamily="34" charset="-120"/>
              </a:rPr>
              <a:t>Доступність:</a:t>
            </a:r>
            <a:r>
              <a:rPr lang="en-US" sz="500" dirty="0">
                <a:solidFill>
                  <a:srgbClr val="403011"/>
                </a:solidFill>
                <a:latin typeface="Brygada 1918" pitchFamily="34" charset="0"/>
                <a:ea typeface="Brygada 1918" pitchFamily="34" charset="-122"/>
                <a:cs typeface="Brygada 1918" pitchFamily="34" charset="-120"/>
              </a:rPr>
              <a:t> Не потрібно дорогого обладнання та хімічних реактивів. Достатньо комп'ютера або планшета.</a:t>
            </a:r>
            <a:endParaRPr lang="en-US" sz="500" dirty="0"/>
          </a:p>
        </p:txBody>
      </p:sp>
      <p:sp>
        <p:nvSpPr>
          <p:cNvPr id="23" name="Text 20"/>
          <p:cNvSpPr/>
          <p:nvPr/>
        </p:nvSpPr>
        <p:spPr>
          <a:xfrm>
            <a:off x="226479" y="5423654"/>
            <a:ext cx="4248373" cy="132159"/>
          </a:xfrm>
          <a:prstGeom prst="rect">
            <a:avLst/>
          </a:prstGeom>
          <a:noFill/>
          <a:ln/>
        </p:spPr>
        <p:txBody>
          <a:bodyPr wrap="none" lIns="0" tIns="0" rIns="0" bIns="0" rtlCol="0" anchor="t"/>
          <a:lstStyle/>
          <a:p>
            <a:pPr marL="240030" indent="-240030">
              <a:lnSpc>
                <a:spcPts val="875"/>
              </a:lnSpc>
              <a:buSzPct val="100000"/>
              <a:buChar char="•"/>
            </a:pPr>
            <a:r>
              <a:rPr lang="en-US" sz="500" b="1" dirty="0">
                <a:solidFill>
                  <a:srgbClr val="403011"/>
                </a:solidFill>
                <a:latin typeface="Brygada 1918" pitchFamily="34" charset="0"/>
                <a:ea typeface="Brygada 1918" pitchFamily="34" charset="-122"/>
                <a:cs typeface="Brygada 1918" pitchFamily="34" charset="-120"/>
              </a:rPr>
              <a:t>Можливість повторення:</a:t>
            </a:r>
            <a:r>
              <a:rPr lang="en-US" sz="500" dirty="0">
                <a:solidFill>
                  <a:srgbClr val="403011"/>
                </a:solidFill>
                <a:latin typeface="Brygada 1918" pitchFamily="34" charset="0"/>
                <a:ea typeface="Brygada 1918" pitchFamily="34" charset="-122"/>
                <a:cs typeface="Brygada 1918" pitchFamily="34" charset="-120"/>
              </a:rPr>
              <a:t> Експерименти можна повторювати необмежену кількість разів, поки учень не зрозуміє принцип.</a:t>
            </a:r>
            <a:endParaRPr lang="en-US" sz="500" dirty="0"/>
          </a:p>
        </p:txBody>
      </p:sp>
      <p:sp>
        <p:nvSpPr>
          <p:cNvPr id="24" name="Text 21"/>
          <p:cNvSpPr/>
          <p:nvPr/>
        </p:nvSpPr>
        <p:spPr>
          <a:xfrm>
            <a:off x="226479" y="5584685"/>
            <a:ext cx="4248373" cy="132159"/>
          </a:xfrm>
          <a:prstGeom prst="rect">
            <a:avLst/>
          </a:prstGeom>
          <a:noFill/>
          <a:ln/>
        </p:spPr>
        <p:txBody>
          <a:bodyPr wrap="none" lIns="0" tIns="0" rIns="0" bIns="0" rtlCol="0" anchor="t"/>
          <a:lstStyle/>
          <a:p>
            <a:pPr marL="240030" indent="-240030">
              <a:lnSpc>
                <a:spcPts val="875"/>
              </a:lnSpc>
              <a:buSzPct val="100000"/>
              <a:buChar char="•"/>
            </a:pPr>
            <a:r>
              <a:rPr lang="en-US" sz="500" b="1" dirty="0">
                <a:solidFill>
                  <a:srgbClr val="403011"/>
                </a:solidFill>
                <a:latin typeface="Brygada 1918" pitchFamily="34" charset="0"/>
                <a:ea typeface="Brygada 1918" pitchFamily="34" charset="-122"/>
                <a:cs typeface="Brygada 1918" pitchFamily="34" charset="-120"/>
              </a:rPr>
              <a:t>Візуалізація процесів:</a:t>
            </a:r>
            <a:r>
              <a:rPr lang="en-US" sz="500" dirty="0">
                <a:solidFill>
                  <a:srgbClr val="403011"/>
                </a:solidFill>
                <a:latin typeface="Brygada 1918" pitchFamily="34" charset="0"/>
                <a:ea typeface="Brygada 1918" pitchFamily="34" charset="-122"/>
                <a:cs typeface="Brygada 1918" pitchFamily="34" charset="-120"/>
              </a:rPr>
              <a:t> Складні хімічні процеси, які важко побачити в реальному житті, стають наочними.</a:t>
            </a:r>
            <a:endParaRPr lang="en-US" sz="500" dirty="0"/>
          </a:p>
        </p:txBody>
      </p:sp>
      <p:sp>
        <p:nvSpPr>
          <p:cNvPr id="25" name="Text 22"/>
          <p:cNvSpPr/>
          <p:nvPr/>
        </p:nvSpPr>
        <p:spPr>
          <a:xfrm>
            <a:off x="226479" y="5745718"/>
            <a:ext cx="4248373" cy="132159"/>
          </a:xfrm>
          <a:prstGeom prst="rect">
            <a:avLst/>
          </a:prstGeom>
          <a:noFill/>
          <a:ln/>
        </p:spPr>
        <p:txBody>
          <a:bodyPr wrap="none" lIns="0" tIns="0" rIns="0" bIns="0" rtlCol="0" anchor="t"/>
          <a:lstStyle/>
          <a:p>
            <a:pPr marL="240030" indent="-240030">
              <a:lnSpc>
                <a:spcPts val="875"/>
              </a:lnSpc>
              <a:buSzPct val="100000"/>
              <a:buChar char="•"/>
            </a:pPr>
            <a:r>
              <a:rPr lang="en-US" sz="500" b="1" dirty="0">
                <a:solidFill>
                  <a:srgbClr val="403011"/>
                </a:solidFill>
                <a:latin typeface="Brygada 1918" pitchFamily="34" charset="0"/>
                <a:ea typeface="Brygada 1918" pitchFamily="34" charset="-122"/>
                <a:cs typeface="Brygada 1918" pitchFamily="34" charset="-120"/>
              </a:rPr>
              <a:t>Економія часу та ресурсів:</a:t>
            </a:r>
            <a:r>
              <a:rPr lang="en-US" sz="500" dirty="0">
                <a:solidFill>
                  <a:srgbClr val="403011"/>
                </a:solidFill>
                <a:latin typeface="Brygada 1918" pitchFamily="34" charset="0"/>
                <a:ea typeface="Brygada 1918" pitchFamily="34" charset="-122"/>
                <a:cs typeface="Brygada 1918" pitchFamily="34" charset="-120"/>
              </a:rPr>
              <a:t> Скорочується час на підготовку та прибирання лабораторії, а також витрати на матеріали.</a:t>
            </a:r>
            <a:endParaRPr lang="en-US" sz="500" dirty="0"/>
          </a:p>
        </p:txBody>
      </p:sp>
      <p:sp>
        <p:nvSpPr>
          <p:cNvPr id="26" name="Text 23"/>
          <p:cNvSpPr/>
          <p:nvPr/>
        </p:nvSpPr>
        <p:spPr>
          <a:xfrm>
            <a:off x="226479" y="5906750"/>
            <a:ext cx="4248373" cy="132159"/>
          </a:xfrm>
          <a:prstGeom prst="rect">
            <a:avLst/>
          </a:prstGeom>
          <a:noFill/>
          <a:ln/>
        </p:spPr>
        <p:txBody>
          <a:bodyPr wrap="none" lIns="0" tIns="0" rIns="0" bIns="0" rtlCol="0" anchor="t"/>
          <a:lstStyle/>
          <a:p>
            <a:pPr marL="240030" indent="-240030">
              <a:lnSpc>
                <a:spcPts val="875"/>
              </a:lnSpc>
              <a:buSzPct val="100000"/>
              <a:buChar char="•"/>
            </a:pPr>
            <a:r>
              <a:rPr lang="en-US" sz="500" b="1" dirty="0">
                <a:solidFill>
                  <a:srgbClr val="403011"/>
                </a:solidFill>
                <a:latin typeface="Brygada 1918" pitchFamily="34" charset="0"/>
                <a:ea typeface="Brygada 1918" pitchFamily="34" charset="-122"/>
                <a:cs typeface="Brygada 1918" pitchFamily="34" charset="-120"/>
              </a:rPr>
              <a:t>Індивідуалізація навчання:</a:t>
            </a:r>
            <a:r>
              <a:rPr lang="en-US" sz="500" dirty="0">
                <a:solidFill>
                  <a:srgbClr val="403011"/>
                </a:solidFill>
                <a:latin typeface="Brygada 1918" pitchFamily="34" charset="0"/>
                <a:ea typeface="Brygada 1918" pitchFamily="34" charset="-122"/>
                <a:cs typeface="Brygada 1918" pitchFamily="34" charset="-120"/>
              </a:rPr>
              <a:t> Учні можуть працювати у власному темпі та повертатися до складних тем за потреби.</a:t>
            </a:r>
            <a:endParaRPr lang="en-US" sz="500" dirty="0"/>
          </a:p>
        </p:txBody>
      </p:sp>
    </p:spTree>
    <p:extLst>
      <p:ext uri="{BB962C8B-B14F-4D97-AF65-F5344CB8AC3E}">
        <p14:creationId xmlns:p14="http://schemas.microsoft.com/office/powerpoint/2010/main" val="3177291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98710" y="468313"/>
            <a:ext cx="2768948" cy="415330"/>
          </a:xfrm>
          <a:prstGeom prst="rect">
            <a:avLst/>
          </a:prstGeom>
          <a:noFill/>
          <a:ln/>
        </p:spPr>
        <p:txBody>
          <a:bodyPr wrap="none" lIns="0" tIns="0" rIns="0" bIns="0" rtlCol="0" anchor="t"/>
          <a:lstStyle/>
          <a:p>
            <a:pPr>
              <a:lnSpc>
                <a:spcPts val="2730"/>
              </a:lnSpc>
            </a:pPr>
            <a:r>
              <a:rPr lang="en-US" sz="2200" dirty="0">
                <a:solidFill>
                  <a:srgbClr val="403011"/>
                </a:solidFill>
                <a:latin typeface="Brygada 1918 Semi Bold" pitchFamily="34" charset="0"/>
                <a:ea typeface="Brygada 1918 Semi Bold" pitchFamily="34" charset="-122"/>
                <a:cs typeface="Brygada 1918 Semi Bold" pitchFamily="34" charset="-120"/>
              </a:rPr>
              <a:t>Веб-простір для хіміка</a:t>
            </a:r>
            <a:endParaRPr lang="en-US" sz="2200" dirty="0"/>
          </a:p>
        </p:txBody>
      </p:sp>
      <p:sp>
        <p:nvSpPr>
          <p:cNvPr id="3" name="Text 1"/>
          <p:cNvSpPr/>
          <p:nvPr/>
        </p:nvSpPr>
        <p:spPr>
          <a:xfrm>
            <a:off x="398711" y="1149449"/>
            <a:ext cx="8346579" cy="425450"/>
          </a:xfrm>
          <a:prstGeom prst="rect">
            <a:avLst/>
          </a:prstGeom>
          <a:noFill/>
          <a:ln/>
        </p:spPr>
        <p:txBody>
          <a:bodyPr wrap="square" lIns="0" tIns="0" rIns="0" bIns="0" rtlCol="0" anchor="t"/>
          <a:lstStyle/>
          <a:p>
            <a:pPr>
              <a:lnSpc>
                <a:spcPts val="1400"/>
              </a:lnSpc>
            </a:pPr>
            <a:r>
              <a:rPr lang="en-US" sz="900" dirty="0">
                <a:solidFill>
                  <a:srgbClr val="403011"/>
                </a:solidFill>
                <a:latin typeface="Brygada 1918" pitchFamily="34" charset="0"/>
                <a:ea typeface="Brygada 1918" pitchFamily="34" charset="-122"/>
                <a:cs typeface="Brygada 1918" pitchFamily="34" charset="-120"/>
              </a:rPr>
              <a:t>Інтернет є безмежним джерелом інформації та інтерактивних інструментів для вивчення хімії. Завдяки онлайн-ресурсам, вчителі можуть збагатити свої уроки динамічними візуалізаціями, актуальною інформацією та додатковими навчальними матеріалами.</a:t>
            </a:r>
            <a:endParaRPr lang="en-US" sz="900" dirty="0"/>
          </a:p>
        </p:txBody>
      </p:sp>
      <p:sp>
        <p:nvSpPr>
          <p:cNvPr id="4" name="Shape 2"/>
          <p:cNvSpPr/>
          <p:nvPr/>
        </p:nvSpPr>
        <p:spPr>
          <a:xfrm>
            <a:off x="398711" y="1724422"/>
            <a:ext cx="4123432" cy="2266157"/>
          </a:xfrm>
          <a:prstGeom prst="roundRect">
            <a:avLst>
              <a:gd name="adj" fmla="val 8798"/>
            </a:avLst>
          </a:prstGeom>
          <a:noFill/>
          <a:ln w="22860">
            <a:solidFill>
              <a:srgbClr val="626C3B"/>
            </a:solidFill>
            <a:prstDash val="solid"/>
          </a:ln>
        </p:spPr>
      </p:sp>
      <p:sp>
        <p:nvSpPr>
          <p:cNvPr id="5" name="Shape 3"/>
          <p:cNvSpPr/>
          <p:nvPr/>
        </p:nvSpPr>
        <p:spPr>
          <a:xfrm>
            <a:off x="412998" y="1743472"/>
            <a:ext cx="4094857" cy="398661"/>
          </a:xfrm>
          <a:prstGeom prst="roundRect">
            <a:avLst>
              <a:gd name="adj" fmla="val 44277"/>
            </a:avLst>
          </a:prstGeom>
          <a:solidFill>
            <a:srgbClr val="626C3B"/>
          </a:solidFill>
          <a:ln/>
        </p:spPr>
      </p:sp>
      <p:pic>
        <p:nvPicPr>
          <p:cNvPr id="6" name="Image 0" descr="preencoded.png"/>
          <p:cNvPicPr>
            <a:picLocks noChangeAspect="1"/>
          </p:cNvPicPr>
          <p:nvPr/>
        </p:nvPicPr>
        <p:blipFill>
          <a:blip r:embed="rId2"/>
          <a:stretch>
            <a:fillRect/>
          </a:stretch>
        </p:blipFill>
        <p:spPr>
          <a:xfrm>
            <a:off x="2385641" y="1815009"/>
            <a:ext cx="149498" cy="249138"/>
          </a:xfrm>
          <a:prstGeom prst="rect">
            <a:avLst/>
          </a:prstGeom>
        </p:spPr>
      </p:pic>
      <p:sp>
        <p:nvSpPr>
          <p:cNvPr id="7" name="Text 4"/>
          <p:cNvSpPr/>
          <p:nvPr/>
        </p:nvSpPr>
        <p:spPr>
          <a:xfrm>
            <a:off x="512639" y="2274987"/>
            <a:ext cx="1246064" cy="207665"/>
          </a:xfrm>
          <a:prstGeom prst="rect">
            <a:avLst/>
          </a:prstGeom>
          <a:noFill/>
          <a:ln/>
        </p:spPr>
        <p:txBody>
          <a:bodyPr wrap="none" lIns="0" tIns="0" rIns="0" bIns="0" rtlCol="0" anchor="t"/>
          <a:lstStyle/>
          <a:p>
            <a:pPr>
              <a:lnSpc>
                <a:spcPts val="1365"/>
              </a:lnSpc>
            </a:pPr>
            <a:r>
              <a:rPr lang="en-US" sz="1100" dirty="0">
                <a:solidFill>
                  <a:srgbClr val="403011"/>
                </a:solidFill>
                <a:latin typeface="Brygada 1918 Semi Bold" pitchFamily="34" charset="0"/>
                <a:ea typeface="Brygada 1918 Semi Bold" pitchFamily="34" charset="-122"/>
                <a:cs typeface="Brygada 1918 Semi Bold" pitchFamily="34" charset="-120"/>
              </a:rPr>
              <a:t>Ptable.com</a:t>
            </a:r>
            <a:endParaRPr lang="en-US" sz="1100" dirty="0"/>
          </a:p>
        </p:txBody>
      </p:sp>
      <p:sp>
        <p:nvSpPr>
          <p:cNvPr id="8" name="Text 5"/>
          <p:cNvSpPr/>
          <p:nvPr/>
        </p:nvSpPr>
        <p:spPr>
          <a:xfrm>
            <a:off x="512639" y="2562324"/>
            <a:ext cx="3895576" cy="1276350"/>
          </a:xfrm>
          <a:prstGeom prst="rect">
            <a:avLst/>
          </a:prstGeom>
          <a:noFill/>
          <a:ln/>
        </p:spPr>
        <p:txBody>
          <a:bodyPr wrap="square" lIns="0" tIns="0" rIns="0" bIns="0" rtlCol="0" anchor="t"/>
          <a:lstStyle/>
          <a:p>
            <a:pPr>
              <a:lnSpc>
                <a:spcPts val="1400"/>
              </a:lnSpc>
            </a:pPr>
            <a:r>
              <a:rPr lang="en-US" sz="900" u="sng" dirty="0">
                <a:solidFill>
                  <a:srgbClr val="626C3B"/>
                </a:solidFill>
                <a:latin typeface="Brygada 1918" pitchFamily="34" charset="0"/>
                <a:ea typeface="Brygada 1918" pitchFamily="34" charset="-122"/>
                <a:cs typeface="Brygada 1918" pitchFamily="34" charset="-120"/>
                <a:hlinkClick r:id="rId3">
                  <a:extLst>
                    <a:ext uri="{A12FA001-AC4F-418D-AE19-62706E023703}">
                      <ahyp:hlinkClr xmlns="" xmlns:ahyp="http://schemas.microsoft.com/office/drawing/2018/hyperlinkcolor" val="tx"/>
                    </a:ext>
                  </a:extLst>
                </a:hlinkClick>
              </a:rPr>
              <a:t>Ptable.com</a:t>
            </a:r>
            <a:r>
              <a:rPr lang="en-US" sz="900" dirty="0">
                <a:solidFill>
                  <a:srgbClr val="403011"/>
                </a:solidFill>
                <a:latin typeface="Brygada 1918" pitchFamily="34" charset="0"/>
                <a:ea typeface="Brygada 1918" pitchFamily="34" charset="-122"/>
                <a:cs typeface="Brygada 1918" pitchFamily="34" charset="-120"/>
              </a:rPr>
              <a:t> – це найпопулярніша інтерактивна періодична таблиця елементів у світі. Вона дозволяє учням не просто бачити елементи, а й досліджувати їхні властивості, електронні конфігурації, ізотопи, тенденції та навіть інтерактивні візуалізації атомних орбіталей. Наприклад, можна побачити, як змінюється радіус атома чи енергія іонізації по періоду чи групі. Це незамінний інструмент для розуміння фундаментальних законів хімії.</a:t>
            </a:r>
            <a:endParaRPr lang="en-US" sz="900" dirty="0"/>
          </a:p>
        </p:txBody>
      </p:sp>
      <p:sp>
        <p:nvSpPr>
          <p:cNvPr id="9" name="Shape 6"/>
          <p:cNvSpPr/>
          <p:nvPr/>
        </p:nvSpPr>
        <p:spPr>
          <a:xfrm>
            <a:off x="4621783" y="1724422"/>
            <a:ext cx="4123506" cy="2266157"/>
          </a:xfrm>
          <a:prstGeom prst="roundRect">
            <a:avLst>
              <a:gd name="adj" fmla="val 8798"/>
            </a:avLst>
          </a:prstGeom>
          <a:noFill/>
          <a:ln w="22860">
            <a:solidFill>
              <a:srgbClr val="83792E"/>
            </a:solidFill>
            <a:prstDash val="solid"/>
          </a:ln>
        </p:spPr>
      </p:sp>
      <p:sp>
        <p:nvSpPr>
          <p:cNvPr id="10" name="Shape 7"/>
          <p:cNvSpPr/>
          <p:nvPr/>
        </p:nvSpPr>
        <p:spPr>
          <a:xfrm>
            <a:off x="4636071" y="1743472"/>
            <a:ext cx="4094931" cy="398661"/>
          </a:xfrm>
          <a:prstGeom prst="roundRect">
            <a:avLst>
              <a:gd name="adj" fmla="val 44277"/>
            </a:avLst>
          </a:prstGeom>
          <a:solidFill>
            <a:srgbClr val="83792E"/>
          </a:solidFill>
          <a:ln/>
        </p:spPr>
      </p:sp>
      <p:pic>
        <p:nvPicPr>
          <p:cNvPr id="11" name="Image 1" descr="preencoded.png"/>
          <p:cNvPicPr>
            <a:picLocks noChangeAspect="1"/>
          </p:cNvPicPr>
          <p:nvPr/>
        </p:nvPicPr>
        <p:blipFill>
          <a:blip r:embed="rId4"/>
          <a:stretch>
            <a:fillRect/>
          </a:stretch>
        </p:blipFill>
        <p:spPr>
          <a:xfrm>
            <a:off x="6608788" y="1815009"/>
            <a:ext cx="149498" cy="249138"/>
          </a:xfrm>
          <a:prstGeom prst="rect">
            <a:avLst/>
          </a:prstGeom>
        </p:spPr>
      </p:pic>
      <p:sp>
        <p:nvSpPr>
          <p:cNvPr id="12" name="Text 8"/>
          <p:cNvSpPr/>
          <p:nvPr/>
        </p:nvSpPr>
        <p:spPr>
          <a:xfrm>
            <a:off x="4735711" y="2274987"/>
            <a:ext cx="1246064" cy="207665"/>
          </a:xfrm>
          <a:prstGeom prst="rect">
            <a:avLst/>
          </a:prstGeom>
          <a:noFill/>
          <a:ln/>
        </p:spPr>
        <p:txBody>
          <a:bodyPr wrap="none" lIns="0" tIns="0" rIns="0" bIns="0" rtlCol="0" anchor="t"/>
          <a:lstStyle/>
          <a:p>
            <a:pPr>
              <a:lnSpc>
                <a:spcPts val="1365"/>
              </a:lnSpc>
            </a:pPr>
            <a:r>
              <a:rPr lang="en-US" sz="1100" dirty="0">
                <a:solidFill>
                  <a:srgbClr val="403011"/>
                </a:solidFill>
                <a:latin typeface="Brygada 1918 Semi Bold" pitchFamily="34" charset="0"/>
                <a:ea typeface="Brygada 1918 Semi Bold" pitchFamily="34" charset="-122"/>
                <a:cs typeface="Brygada 1918 Semi Bold" pitchFamily="34" charset="-120"/>
              </a:rPr>
              <a:t>ChemTube3D</a:t>
            </a:r>
            <a:endParaRPr lang="en-US" sz="1100" dirty="0"/>
          </a:p>
        </p:txBody>
      </p:sp>
      <p:sp>
        <p:nvSpPr>
          <p:cNvPr id="13" name="Text 9"/>
          <p:cNvSpPr/>
          <p:nvPr/>
        </p:nvSpPr>
        <p:spPr>
          <a:xfrm>
            <a:off x="4735711" y="2562324"/>
            <a:ext cx="3895651" cy="1063625"/>
          </a:xfrm>
          <a:prstGeom prst="rect">
            <a:avLst/>
          </a:prstGeom>
          <a:noFill/>
          <a:ln/>
        </p:spPr>
        <p:txBody>
          <a:bodyPr wrap="square" lIns="0" tIns="0" rIns="0" bIns="0" rtlCol="0" anchor="t"/>
          <a:lstStyle/>
          <a:p>
            <a:pPr>
              <a:lnSpc>
                <a:spcPts val="1400"/>
              </a:lnSpc>
            </a:pPr>
            <a:r>
              <a:rPr lang="en-US" sz="900" dirty="0">
                <a:solidFill>
                  <a:srgbClr val="403011"/>
                </a:solidFill>
                <a:latin typeface="Brygada 1918" pitchFamily="34" charset="0"/>
                <a:ea typeface="Brygada 1918" pitchFamily="34" charset="-122"/>
                <a:cs typeface="Brygada 1918" pitchFamily="34" charset="-120"/>
              </a:rPr>
              <a:t>ChemTube3D пропонує величезну колекцію 3D-моделей молекул, хімічних реакцій та механізмів. Візуалізація молекул у тривимірному просторі допомагає учням краще зрозуміти їхню форму, полярність та взаємодію, що є ключовим для розуміння органічної хімії та біохімії. Можна обертати моделі, наближати, віддаляти, а також спостерігати за покроковим розвитком реакції.</a:t>
            </a:r>
            <a:endParaRPr lang="en-US" sz="900" dirty="0"/>
          </a:p>
        </p:txBody>
      </p:sp>
      <p:sp>
        <p:nvSpPr>
          <p:cNvPr id="14" name="Shape 10"/>
          <p:cNvSpPr/>
          <p:nvPr/>
        </p:nvSpPr>
        <p:spPr>
          <a:xfrm>
            <a:off x="398711" y="4123432"/>
            <a:ext cx="4123432" cy="2266157"/>
          </a:xfrm>
          <a:prstGeom prst="roundRect">
            <a:avLst>
              <a:gd name="adj" fmla="val 8798"/>
            </a:avLst>
          </a:prstGeom>
          <a:noFill/>
          <a:ln w="22860">
            <a:solidFill>
              <a:srgbClr val="E8AF3B"/>
            </a:solidFill>
            <a:prstDash val="solid"/>
          </a:ln>
        </p:spPr>
      </p:sp>
      <p:sp>
        <p:nvSpPr>
          <p:cNvPr id="15" name="Shape 11"/>
          <p:cNvSpPr/>
          <p:nvPr/>
        </p:nvSpPr>
        <p:spPr>
          <a:xfrm>
            <a:off x="412998" y="4142482"/>
            <a:ext cx="4094857" cy="398661"/>
          </a:xfrm>
          <a:prstGeom prst="roundRect">
            <a:avLst>
              <a:gd name="adj" fmla="val 44277"/>
            </a:avLst>
          </a:prstGeom>
          <a:solidFill>
            <a:srgbClr val="E8AF3B"/>
          </a:solidFill>
          <a:ln/>
        </p:spPr>
      </p:sp>
      <p:pic>
        <p:nvPicPr>
          <p:cNvPr id="16" name="Image 2" descr="preencoded.png"/>
          <p:cNvPicPr>
            <a:picLocks noChangeAspect="1"/>
          </p:cNvPicPr>
          <p:nvPr/>
        </p:nvPicPr>
        <p:blipFill>
          <a:blip r:embed="rId5"/>
          <a:stretch>
            <a:fillRect/>
          </a:stretch>
        </p:blipFill>
        <p:spPr>
          <a:xfrm>
            <a:off x="2385641" y="4214019"/>
            <a:ext cx="149498" cy="249138"/>
          </a:xfrm>
          <a:prstGeom prst="rect">
            <a:avLst/>
          </a:prstGeom>
        </p:spPr>
      </p:pic>
      <p:sp>
        <p:nvSpPr>
          <p:cNvPr id="17" name="Text 12"/>
          <p:cNvSpPr/>
          <p:nvPr/>
        </p:nvSpPr>
        <p:spPr>
          <a:xfrm>
            <a:off x="512639" y="4673997"/>
            <a:ext cx="1246064" cy="207665"/>
          </a:xfrm>
          <a:prstGeom prst="rect">
            <a:avLst/>
          </a:prstGeom>
          <a:noFill/>
          <a:ln/>
        </p:spPr>
        <p:txBody>
          <a:bodyPr wrap="none" lIns="0" tIns="0" rIns="0" bIns="0" rtlCol="0" anchor="t"/>
          <a:lstStyle/>
          <a:p>
            <a:pPr>
              <a:lnSpc>
                <a:spcPts val="1365"/>
              </a:lnSpc>
            </a:pPr>
            <a:r>
              <a:rPr lang="en-US" sz="1100" dirty="0">
                <a:solidFill>
                  <a:srgbClr val="403011"/>
                </a:solidFill>
                <a:latin typeface="Brygada 1918 Semi Bold" pitchFamily="34" charset="0"/>
                <a:ea typeface="Brygada 1918 Semi Bold" pitchFamily="34" charset="-122"/>
                <a:cs typeface="Brygada 1918 Semi Bold" pitchFamily="34" charset="-120"/>
              </a:rPr>
              <a:t>YouTube-канали</a:t>
            </a:r>
            <a:endParaRPr lang="en-US" sz="1100" dirty="0"/>
          </a:p>
        </p:txBody>
      </p:sp>
      <p:sp>
        <p:nvSpPr>
          <p:cNvPr id="18" name="Text 13"/>
          <p:cNvSpPr/>
          <p:nvPr/>
        </p:nvSpPr>
        <p:spPr>
          <a:xfrm>
            <a:off x="512639" y="4961334"/>
            <a:ext cx="3895576" cy="1276350"/>
          </a:xfrm>
          <a:prstGeom prst="rect">
            <a:avLst/>
          </a:prstGeom>
          <a:noFill/>
          <a:ln/>
        </p:spPr>
        <p:txBody>
          <a:bodyPr wrap="square" lIns="0" tIns="0" rIns="0" bIns="0" rtlCol="0" anchor="t"/>
          <a:lstStyle/>
          <a:p>
            <a:pPr>
              <a:lnSpc>
                <a:spcPts val="1400"/>
              </a:lnSpc>
            </a:pPr>
            <a:r>
              <a:rPr lang="en-US" sz="900" dirty="0">
                <a:solidFill>
                  <a:srgbClr val="403011"/>
                </a:solidFill>
                <a:latin typeface="Brygada 1918" pitchFamily="34" charset="0"/>
                <a:ea typeface="Brygada 1918" pitchFamily="34" charset="-122"/>
                <a:cs typeface="Brygada 1918" pitchFamily="34" charset="-120"/>
              </a:rPr>
              <a:t>Освітні YouTube-канали, такі як Crash Course Chemistry, The Organic Chemistry Tutor, Science in a Nutshell та багато українських блогерів, пропонують величезну кількість відеоуроків, демонстрацій експериментів, пояснень складних тем у доступній формі. Ці відео можуть бути використані як додаткові матеріали для самостійного вивчення, для перевернутого класу або як ілюстрації до уроків.</a:t>
            </a:r>
            <a:endParaRPr lang="en-US" sz="900" dirty="0"/>
          </a:p>
        </p:txBody>
      </p:sp>
      <p:sp>
        <p:nvSpPr>
          <p:cNvPr id="19" name="Shape 14"/>
          <p:cNvSpPr/>
          <p:nvPr/>
        </p:nvSpPr>
        <p:spPr>
          <a:xfrm>
            <a:off x="4621783" y="4123432"/>
            <a:ext cx="4123506" cy="2266157"/>
          </a:xfrm>
          <a:prstGeom prst="roundRect">
            <a:avLst>
              <a:gd name="adj" fmla="val 8798"/>
            </a:avLst>
          </a:prstGeom>
          <a:noFill/>
          <a:ln w="22860">
            <a:solidFill>
              <a:srgbClr val="CC914D"/>
            </a:solidFill>
            <a:prstDash val="solid"/>
          </a:ln>
        </p:spPr>
      </p:sp>
      <p:sp>
        <p:nvSpPr>
          <p:cNvPr id="20" name="Shape 15"/>
          <p:cNvSpPr/>
          <p:nvPr/>
        </p:nvSpPr>
        <p:spPr>
          <a:xfrm>
            <a:off x="4636071" y="4142482"/>
            <a:ext cx="4094931" cy="398661"/>
          </a:xfrm>
          <a:prstGeom prst="roundRect">
            <a:avLst>
              <a:gd name="adj" fmla="val 44277"/>
            </a:avLst>
          </a:prstGeom>
          <a:solidFill>
            <a:srgbClr val="CC914D"/>
          </a:solidFill>
          <a:ln/>
        </p:spPr>
      </p:sp>
      <p:pic>
        <p:nvPicPr>
          <p:cNvPr id="21" name="Image 3" descr="preencoded.png"/>
          <p:cNvPicPr>
            <a:picLocks noChangeAspect="1"/>
          </p:cNvPicPr>
          <p:nvPr/>
        </p:nvPicPr>
        <p:blipFill>
          <a:blip r:embed="rId6"/>
          <a:stretch>
            <a:fillRect/>
          </a:stretch>
        </p:blipFill>
        <p:spPr>
          <a:xfrm>
            <a:off x="6608788" y="4214019"/>
            <a:ext cx="149498" cy="249138"/>
          </a:xfrm>
          <a:prstGeom prst="rect">
            <a:avLst/>
          </a:prstGeom>
        </p:spPr>
      </p:pic>
      <p:sp>
        <p:nvSpPr>
          <p:cNvPr id="22" name="Text 16"/>
          <p:cNvSpPr/>
          <p:nvPr/>
        </p:nvSpPr>
        <p:spPr>
          <a:xfrm>
            <a:off x="4735711" y="4673997"/>
            <a:ext cx="1648793" cy="207665"/>
          </a:xfrm>
          <a:prstGeom prst="rect">
            <a:avLst/>
          </a:prstGeom>
          <a:noFill/>
          <a:ln/>
        </p:spPr>
        <p:txBody>
          <a:bodyPr wrap="none" lIns="0" tIns="0" rIns="0" bIns="0" rtlCol="0" anchor="t"/>
          <a:lstStyle/>
          <a:p>
            <a:pPr>
              <a:lnSpc>
                <a:spcPts val="1365"/>
              </a:lnSpc>
            </a:pPr>
            <a:r>
              <a:rPr lang="en-US" sz="1100" dirty="0">
                <a:solidFill>
                  <a:srgbClr val="403011"/>
                </a:solidFill>
                <a:latin typeface="Brygada 1918 Semi Bold" pitchFamily="34" charset="0"/>
                <a:ea typeface="Brygada 1918 Semi Bold" pitchFamily="34" charset="-122"/>
                <a:cs typeface="Brygada 1918 Semi Bold" pitchFamily="34" charset="-120"/>
              </a:rPr>
              <a:t>Khan Academy, Prometheus</a:t>
            </a:r>
            <a:endParaRPr lang="en-US" sz="1100" dirty="0"/>
          </a:p>
        </p:txBody>
      </p:sp>
      <p:sp>
        <p:nvSpPr>
          <p:cNvPr id="23" name="Text 17"/>
          <p:cNvSpPr/>
          <p:nvPr/>
        </p:nvSpPr>
        <p:spPr>
          <a:xfrm>
            <a:off x="4735711" y="4961334"/>
            <a:ext cx="3895651" cy="1063625"/>
          </a:xfrm>
          <a:prstGeom prst="rect">
            <a:avLst/>
          </a:prstGeom>
          <a:noFill/>
          <a:ln/>
        </p:spPr>
        <p:txBody>
          <a:bodyPr wrap="square" lIns="0" tIns="0" rIns="0" bIns="0" rtlCol="0" anchor="t"/>
          <a:lstStyle/>
          <a:p>
            <a:pPr>
              <a:lnSpc>
                <a:spcPts val="1400"/>
              </a:lnSpc>
            </a:pPr>
            <a:r>
              <a:rPr lang="en-US" sz="900" dirty="0">
                <a:solidFill>
                  <a:srgbClr val="403011"/>
                </a:solidFill>
                <a:latin typeface="Brygada 1918" pitchFamily="34" charset="0"/>
                <a:ea typeface="Brygada 1918" pitchFamily="34" charset="-122"/>
                <a:cs typeface="Brygada 1918" pitchFamily="34" charset="-120"/>
              </a:rPr>
              <a:t>Онлайн-курси на платформах Khan Academy, Prometheus, Coursera тощо надають структуровані навчальні програми з хімії. Вони часто включають відеолекції, тестові завдання, інтерактивні вправи та матеріали для читання. Учні можуть використовувати ці ресурси для поглиблення своїх знань, підготовки до ЗНО/НМТ або просто для розширення свого кругозору.</a:t>
            </a:r>
            <a:endParaRPr lang="en-US" sz="900" dirty="0"/>
          </a:p>
        </p:txBody>
      </p:sp>
    </p:spTree>
    <p:extLst>
      <p:ext uri="{BB962C8B-B14F-4D97-AF65-F5344CB8AC3E}">
        <p14:creationId xmlns:p14="http://schemas.microsoft.com/office/powerpoint/2010/main" val="693940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6324" y="564059"/>
            <a:ext cx="5791498" cy="496193"/>
          </a:xfrm>
          <a:prstGeom prst="rect">
            <a:avLst/>
          </a:prstGeom>
          <a:noFill/>
          <a:ln/>
        </p:spPr>
        <p:txBody>
          <a:bodyPr wrap="none" lIns="0" tIns="0" rIns="0" bIns="0" rtlCol="0" anchor="t"/>
          <a:lstStyle/>
          <a:p>
            <a:pPr>
              <a:lnSpc>
                <a:spcPts val="3255"/>
              </a:lnSpc>
            </a:pPr>
            <a:r>
              <a:rPr lang="en-US" sz="2600" dirty="0">
                <a:solidFill>
                  <a:srgbClr val="403011"/>
                </a:solidFill>
                <a:latin typeface="Brygada 1918 Semi Bold" pitchFamily="34" charset="0"/>
                <a:ea typeface="Brygada 1918 Semi Bold" pitchFamily="34" charset="-122"/>
                <a:cs typeface="Brygada 1918 Semi Bold" pitchFamily="34" charset="-120"/>
              </a:rPr>
              <a:t>Співпраця та зворотний зв'язок онлайн</a:t>
            </a:r>
            <a:endParaRPr lang="en-US" sz="2600" dirty="0"/>
          </a:p>
        </p:txBody>
      </p:sp>
      <p:sp>
        <p:nvSpPr>
          <p:cNvPr id="3" name="Text 1"/>
          <p:cNvSpPr/>
          <p:nvPr/>
        </p:nvSpPr>
        <p:spPr>
          <a:xfrm>
            <a:off x="476325" y="1377752"/>
            <a:ext cx="8191351" cy="762000"/>
          </a:xfrm>
          <a:prstGeom prst="rect">
            <a:avLst/>
          </a:prstGeom>
          <a:noFill/>
          <a:ln/>
        </p:spPr>
        <p:txBody>
          <a:bodyPr wrap="square" lIns="0" tIns="0" rIns="0" bIns="0" rtlCol="0" anchor="t"/>
          <a:lstStyle/>
          <a:p>
            <a:pPr>
              <a:lnSpc>
                <a:spcPts val="1680"/>
              </a:lnSpc>
            </a:pPr>
            <a:r>
              <a:rPr lang="en-US" sz="1100" dirty="0">
                <a:solidFill>
                  <a:srgbClr val="403011"/>
                </a:solidFill>
                <a:latin typeface="Brygada 1918" pitchFamily="34" charset="0"/>
                <a:ea typeface="Brygada 1918" pitchFamily="34" charset="-122"/>
                <a:cs typeface="Brygada 1918" pitchFamily="34" charset="-120"/>
              </a:rPr>
              <a:t>Інтерактивні платформи та хмарні технології відкривають нові горизонти для організації навчального процесу, роблячи його більш динамічним, гейміфікованим та орієнтованим на співпрацю. Вони дозволяють вчителям не тільки ефективно перевіряти знання, а й стимулювати учнів до активної участі та обміну ідеями.</a:t>
            </a:r>
            <a:endParaRPr lang="en-US" sz="1100" dirty="0"/>
          </a:p>
        </p:txBody>
      </p:sp>
      <p:sp>
        <p:nvSpPr>
          <p:cNvPr id="4" name="Shape 2"/>
          <p:cNvSpPr/>
          <p:nvPr/>
        </p:nvSpPr>
        <p:spPr>
          <a:xfrm>
            <a:off x="476324" y="2318345"/>
            <a:ext cx="2651076" cy="3975497"/>
          </a:xfrm>
          <a:prstGeom prst="roundRect">
            <a:avLst>
              <a:gd name="adj" fmla="val 6738"/>
            </a:avLst>
          </a:prstGeom>
          <a:solidFill>
            <a:srgbClr val="626C3B"/>
          </a:solidFill>
          <a:ln w="7620">
            <a:solidFill>
              <a:srgbClr val="7B8554"/>
            </a:solidFill>
            <a:prstDash val="solid"/>
          </a:ln>
        </p:spPr>
      </p:sp>
      <p:sp>
        <p:nvSpPr>
          <p:cNvPr id="5" name="Text 3"/>
          <p:cNvSpPr/>
          <p:nvPr/>
        </p:nvSpPr>
        <p:spPr>
          <a:xfrm>
            <a:off x="600150" y="2483445"/>
            <a:ext cx="2032546" cy="248047"/>
          </a:xfrm>
          <a:prstGeom prst="rect">
            <a:avLst/>
          </a:prstGeom>
          <a:noFill/>
          <a:ln/>
        </p:spPr>
        <p:txBody>
          <a:bodyPr wrap="none" lIns="0" tIns="0" rIns="0" bIns="0" rtlCol="0" anchor="t"/>
          <a:lstStyle/>
          <a:p>
            <a:pPr>
              <a:lnSpc>
                <a:spcPts val="1610"/>
              </a:lnSpc>
            </a:pPr>
            <a:r>
              <a:rPr lang="en-US" sz="1300" dirty="0">
                <a:solidFill>
                  <a:srgbClr val="FFFFFF"/>
                </a:solidFill>
                <a:latin typeface="Brygada 1918 Semi Bold" pitchFamily="34" charset="0"/>
                <a:ea typeface="Brygada 1918 Semi Bold" pitchFamily="34" charset="-122"/>
                <a:cs typeface="Brygada 1918 Semi Bold" pitchFamily="34" charset="-120"/>
              </a:rPr>
              <a:t>Kahoot!, Quizizz, Mentimeter</a:t>
            </a:r>
            <a:endParaRPr lang="en-US" sz="1300" dirty="0"/>
          </a:p>
        </p:txBody>
      </p:sp>
      <p:sp>
        <p:nvSpPr>
          <p:cNvPr id="6" name="Text 4"/>
          <p:cNvSpPr/>
          <p:nvPr/>
        </p:nvSpPr>
        <p:spPr>
          <a:xfrm>
            <a:off x="600149" y="2826743"/>
            <a:ext cx="2403426" cy="3302000"/>
          </a:xfrm>
          <a:prstGeom prst="rect">
            <a:avLst/>
          </a:prstGeom>
          <a:noFill/>
          <a:ln/>
        </p:spPr>
        <p:txBody>
          <a:bodyPr wrap="square" lIns="0" tIns="0" rIns="0" bIns="0" rtlCol="0" anchor="t"/>
          <a:lstStyle/>
          <a:p>
            <a:pPr>
              <a:lnSpc>
                <a:spcPts val="1680"/>
              </a:lnSpc>
            </a:pPr>
            <a:r>
              <a:rPr lang="en-US" sz="1100" dirty="0">
                <a:solidFill>
                  <a:srgbClr val="FFFFFF"/>
                </a:solidFill>
                <a:latin typeface="Brygada 1918" pitchFamily="34" charset="0"/>
                <a:ea typeface="Brygada 1918" pitchFamily="34" charset="-122"/>
                <a:cs typeface="Brygada 1918" pitchFamily="34" charset="-120"/>
              </a:rPr>
              <a:t>Ці платформи ідеально підходять для гейміфікації навчання. </a:t>
            </a:r>
            <a:r>
              <a:rPr lang="en-US" sz="1100" b="1" dirty="0">
                <a:solidFill>
                  <a:srgbClr val="FFFFFF"/>
                </a:solidFill>
                <a:latin typeface="Brygada 1918" pitchFamily="34" charset="0"/>
                <a:ea typeface="Brygada 1918" pitchFamily="34" charset="-122"/>
                <a:cs typeface="Brygada 1918" pitchFamily="34" charset="-120"/>
              </a:rPr>
              <a:t>Kahoot!</a:t>
            </a:r>
            <a:r>
              <a:rPr lang="en-US" sz="1100" dirty="0">
                <a:solidFill>
                  <a:srgbClr val="FFFFFF"/>
                </a:solidFill>
                <a:latin typeface="Brygada 1918" pitchFamily="34" charset="0"/>
                <a:ea typeface="Brygada 1918" pitchFamily="34" charset="-122"/>
                <a:cs typeface="Brygada 1918" pitchFamily="34" charset="-120"/>
              </a:rPr>
              <a:t> та </a:t>
            </a:r>
            <a:r>
              <a:rPr lang="en-US" sz="1100" b="1" dirty="0">
                <a:solidFill>
                  <a:srgbClr val="FFFFFF"/>
                </a:solidFill>
                <a:latin typeface="Brygada 1918" pitchFamily="34" charset="0"/>
                <a:ea typeface="Brygada 1918" pitchFamily="34" charset="-122"/>
                <a:cs typeface="Brygada 1918" pitchFamily="34" charset="-120"/>
              </a:rPr>
              <a:t>Quizizz</a:t>
            </a:r>
            <a:r>
              <a:rPr lang="en-US" sz="1100" dirty="0">
                <a:solidFill>
                  <a:srgbClr val="FFFFFF"/>
                </a:solidFill>
                <a:latin typeface="Brygada 1918" pitchFamily="34" charset="0"/>
                <a:ea typeface="Brygada 1918" pitchFamily="34" charset="-122"/>
                <a:cs typeface="Brygada 1918" pitchFamily="34" charset="-120"/>
              </a:rPr>
              <a:t> дозволяють створювати інтерактивні вікторини та тести, які учні проходять на своїх пристроях, змагаючись між собою. Це чудовий спосіб для швидкого опитування, закріплення матеріалу або перевірки домашнього завдання. </a:t>
            </a:r>
            <a:r>
              <a:rPr lang="en-US" sz="1100" b="1" dirty="0">
                <a:solidFill>
                  <a:srgbClr val="FFFFFF"/>
                </a:solidFill>
                <a:latin typeface="Brygada 1918" pitchFamily="34" charset="0"/>
                <a:ea typeface="Brygada 1918" pitchFamily="34" charset="-122"/>
                <a:cs typeface="Brygada 1918" pitchFamily="34" charset="-120"/>
              </a:rPr>
              <a:t>Mentimeter</a:t>
            </a:r>
            <a:r>
              <a:rPr lang="en-US" sz="1100" dirty="0">
                <a:solidFill>
                  <a:srgbClr val="FFFFFF"/>
                </a:solidFill>
                <a:latin typeface="Brygada 1918" pitchFamily="34" charset="0"/>
                <a:ea typeface="Brygada 1918" pitchFamily="34" charset="-122"/>
                <a:cs typeface="Brygada 1918" pitchFamily="34" charset="-120"/>
              </a:rPr>
              <a:t> дозволяє збирати зворотний зв'язок у реальному часі, проводити "мозкові штурми" та створювати інтерактивні "хмари слів" або діаграми, що відображають колективні ідеї.</a:t>
            </a:r>
            <a:endParaRPr lang="en-US" sz="1100" dirty="0"/>
          </a:p>
        </p:txBody>
      </p:sp>
      <p:sp>
        <p:nvSpPr>
          <p:cNvPr id="7" name="Shape 5"/>
          <p:cNvSpPr/>
          <p:nvPr/>
        </p:nvSpPr>
        <p:spPr>
          <a:xfrm>
            <a:off x="3246463" y="2318345"/>
            <a:ext cx="2651076" cy="3975497"/>
          </a:xfrm>
          <a:prstGeom prst="roundRect">
            <a:avLst>
              <a:gd name="adj" fmla="val 6738"/>
            </a:avLst>
          </a:prstGeom>
          <a:solidFill>
            <a:srgbClr val="83792E"/>
          </a:solidFill>
          <a:ln w="7620">
            <a:solidFill>
              <a:srgbClr val="9C9247"/>
            </a:solidFill>
            <a:prstDash val="solid"/>
          </a:ln>
        </p:spPr>
      </p:sp>
      <p:sp>
        <p:nvSpPr>
          <p:cNvPr id="8" name="Text 6"/>
          <p:cNvSpPr/>
          <p:nvPr/>
        </p:nvSpPr>
        <p:spPr>
          <a:xfrm>
            <a:off x="3370288" y="2483445"/>
            <a:ext cx="1488504" cy="248047"/>
          </a:xfrm>
          <a:prstGeom prst="rect">
            <a:avLst/>
          </a:prstGeom>
          <a:noFill/>
          <a:ln/>
        </p:spPr>
        <p:txBody>
          <a:bodyPr wrap="none" lIns="0" tIns="0" rIns="0" bIns="0" rtlCol="0" anchor="t"/>
          <a:lstStyle/>
          <a:p>
            <a:pPr>
              <a:lnSpc>
                <a:spcPts val="1610"/>
              </a:lnSpc>
            </a:pPr>
            <a:r>
              <a:rPr lang="en-US" sz="1300" dirty="0">
                <a:solidFill>
                  <a:srgbClr val="FFFFFF"/>
                </a:solidFill>
                <a:latin typeface="Brygada 1918 Semi Bold" pitchFamily="34" charset="0"/>
                <a:ea typeface="Brygada 1918 Semi Bold" pitchFamily="34" charset="-122"/>
                <a:cs typeface="Brygada 1918 Semi Bold" pitchFamily="34" charset="-120"/>
              </a:rPr>
              <a:t>Padlet, Miro</a:t>
            </a:r>
            <a:endParaRPr lang="en-US" sz="1300" dirty="0"/>
          </a:p>
        </p:txBody>
      </p:sp>
      <p:sp>
        <p:nvSpPr>
          <p:cNvPr id="9" name="Text 7"/>
          <p:cNvSpPr/>
          <p:nvPr/>
        </p:nvSpPr>
        <p:spPr>
          <a:xfrm>
            <a:off x="3370288" y="2826743"/>
            <a:ext cx="2403426" cy="2540000"/>
          </a:xfrm>
          <a:prstGeom prst="rect">
            <a:avLst/>
          </a:prstGeom>
          <a:noFill/>
          <a:ln/>
        </p:spPr>
        <p:txBody>
          <a:bodyPr wrap="square" lIns="0" tIns="0" rIns="0" bIns="0" rtlCol="0" anchor="t"/>
          <a:lstStyle/>
          <a:p>
            <a:pPr>
              <a:lnSpc>
                <a:spcPts val="1680"/>
              </a:lnSpc>
            </a:pPr>
            <a:r>
              <a:rPr lang="en-US" sz="1100" b="1" dirty="0">
                <a:solidFill>
                  <a:srgbClr val="FFFFFF"/>
                </a:solidFill>
                <a:latin typeface="Brygada 1918" pitchFamily="34" charset="0"/>
                <a:ea typeface="Brygada 1918" pitchFamily="34" charset="-122"/>
                <a:cs typeface="Brygada 1918" pitchFamily="34" charset="-120"/>
              </a:rPr>
              <a:t>Padlet</a:t>
            </a:r>
            <a:r>
              <a:rPr lang="en-US" sz="1100" dirty="0">
                <a:solidFill>
                  <a:srgbClr val="FFFFFF"/>
                </a:solidFill>
                <a:latin typeface="Brygada 1918" pitchFamily="34" charset="0"/>
                <a:ea typeface="Brygada 1918" pitchFamily="34" charset="-122"/>
                <a:cs typeface="Brygada 1918" pitchFamily="34" charset="-120"/>
              </a:rPr>
              <a:t> та </a:t>
            </a:r>
            <a:r>
              <a:rPr lang="en-US" sz="1100" b="1" dirty="0">
                <a:solidFill>
                  <a:srgbClr val="FFFFFF"/>
                </a:solidFill>
                <a:latin typeface="Brygada 1918" pitchFamily="34" charset="0"/>
                <a:ea typeface="Brygada 1918" pitchFamily="34" charset="-122"/>
                <a:cs typeface="Brygada 1918" pitchFamily="34" charset="-120"/>
              </a:rPr>
              <a:t>Miro</a:t>
            </a:r>
            <a:r>
              <a:rPr lang="en-US" sz="1100" dirty="0">
                <a:solidFill>
                  <a:srgbClr val="FFFFFF"/>
                </a:solidFill>
                <a:latin typeface="Brygada 1918" pitchFamily="34" charset="0"/>
                <a:ea typeface="Brygada 1918" pitchFamily="34" charset="-122"/>
                <a:cs typeface="Brygada 1918" pitchFamily="34" charset="-120"/>
              </a:rPr>
              <a:t> – це віртуальні дошки для спільної роботи над ідеями. На них учні можуть розміщувати текст, зображення, посилання, відео, створюючи колективні "карти знань", "мозкові штурми" або просто збираючи матеріали до проєкту. Це сприяє розвитку навичок співпраці, критичного мислення та креативності, оскільки кожен може додати свій внесок і побачити роботу інших.</a:t>
            </a:r>
            <a:endParaRPr lang="en-US" sz="1100" dirty="0"/>
          </a:p>
        </p:txBody>
      </p:sp>
      <p:sp>
        <p:nvSpPr>
          <p:cNvPr id="10" name="Shape 8"/>
          <p:cNvSpPr/>
          <p:nvPr/>
        </p:nvSpPr>
        <p:spPr>
          <a:xfrm>
            <a:off x="6016600" y="2318345"/>
            <a:ext cx="2651076" cy="3975497"/>
          </a:xfrm>
          <a:prstGeom prst="roundRect">
            <a:avLst>
              <a:gd name="adj" fmla="val 6738"/>
            </a:avLst>
          </a:prstGeom>
          <a:solidFill>
            <a:srgbClr val="E8AF3B"/>
          </a:solidFill>
          <a:ln w="7620">
            <a:solidFill>
              <a:srgbClr val="CE9521"/>
            </a:solidFill>
            <a:prstDash val="solid"/>
          </a:ln>
        </p:spPr>
      </p:sp>
      <p:sp>
        <p:nvSpPr>
          <p:cNvPr id="11" name="Text 9"/>
          <p:cNvSpPr/>
          <p:nvPr/>
        </p:nvSpPr>
        <p:spPr>
          <a:xfrm>
            <a:off x="6140425" y="2483445"/>
            <a:ext cx="2393305" cy="248047"/>
          </a:xfrm>
          <a:prstGeom prst="rect">
            <a:avLst/>
          </a:prstGeom>
          <a:noFill/>
          <a:ln/>
        </p:spPr>
        <p:txBody>
          <a:bodyPr wrap="none" lIns="0" tIns="0" rIns="0" bIns="0" rtlCol="0" anchor="t"/>
          <a:lstStyle/>
          <a:p>
            <a:pPr>
              <a:lnSpc>
                <a:spcPts val="1610"/>
              </a:lnSpc>
            </a:pPr>
            <a:r>
              <a:rPr lang="en-US" sz="1300" dirty="0">
                <a:solidFill>
                  <a:srgbClr val="000000"/>
                </a:solidFill>
                <a:latin typeface="Brygada 1918 Semi Bold" pitchFamily="34" charset="0"/>
                <a:ea typeface="Brygada 1918 Semi Bold" pitchFamily="34" charset="-122"/>
                <a:cs typeface="Brygada 1918 Semi Bold" pitchFamily="34" charset="-120"/>
              </a:rPr>
              <a:t>Google Workspace / Microsoft 365</a:t>
            </a:r>
            <a:endParaRPr lang="en-US" sz="1300" dirty="0"/>
          </a:p>
        </p:txBody>
      </p:sp>
      <p:sp>
        <p:nvSpPr>
          <p:cNvPr id="12" name="Text 10"/>
          <p:cNvSpPr/>
          <p:nvPr/>
        </p:nvSpPr>
        <p:spPr>
          <a:xfrm>
            <a:off x="6140425" y="2826743"/>
            <a:ext cx="2403426" cy="3048000"/>
          </a:xfrm>
          <a:prstGeom prst="rect">
            <a:avLst/>
          </a:prstGeom>
          <a:noFill/>
          <a:ln/>
        </p:spPr>
        <p:txBody>
          <a:bodyPr wrap="square" lIns="0" tIns="0" rIns="0" bIns="0" rtlCol="0" anchor="t"/>
          <a:lstStyle/>
          <a:p>
            <a:pPr>
              <a:lnSpc>
                <a:spcPts val="1680"/>
              </a:lnSpc>
            </a:pPr>
            <a:r>
              <a:rPr lang="en-US" sz="1100" dirty="0">
                <a:solidFill>
                  <a:srgbClr val="000000"/>
                </a:solidFill>
                <a:latin typeface="Brygada 1918" pitchFamily="34" charset="0"/>
                <a:ea typeface="Brygada 1918" pitchFamily="34" charset="-122"/>
                <a:cs typeface="Brygada 1918" pitchFamily="34" charset="-120"/>
              </a:rPr>
              <a:t>Інструменти </a:t>
            </a:r>
            <a:r>
              <a:rPr lang="en-US" sz="1100" b="1" dirty="0">
                <a:solidFill>
                  <a:srgbClr val="000000"/>
                </a:solidFill>
                <a:latin typeface="Brygada 1918" pitchFamily="34" charset="0"/>
                <a:ea typeface="Brygada 1918" pitchFamily="34" charset="-122"/>
                <a:cs typeface="Brygada 1918" pitchFamily="34" charset="-120"/>
              </a:rPr>
              <a:t>Google Workspace</a:t>
            </a:r>
            <a:r>
              <a:rPr lang="en-US" sz="1100" dirty="0">
                <a:solidFill>
                  <a:srgbClr val="000000"/>
                </a:solidFill>
                <a:latin typeface="Brygada 1918" pitchFamily="34" charset="0"/>
                <a:ea typeface="Brygada 1918" pitchFamily="34" charset="-122"/>
                <a:cs typeface="Brygada 1918" pitchFamily="34" charset="-120"/>
              </a:rPr>
              <a:t> (Docs, Slides, Forms, Sheets) та </a:t>
            </a:r>
            <a:r>
              <a:rPr lang="en-US" sz="1100" b="1" dirty="0">
                <a:solidFill>
                  <a:srgbClr val="000000"/>
                </a:solidFill>
                <a:latin typeface="Brygada 1918" pitchFamily="34" charset="0"/>
                <a:ea typeface="Brygada 1918" pitchFamily="34" charset="-122"/>
                <a:cs typeface="Brygada 1918" pitchFamily="34" charset="-120"/>
              </a:rPr>
              <a:t>Microsoft 365</a:t>
            </a:r>
            <a:r>
              <a:rPr lang="en-US" sz="1100" dirty="0">
                <a:solidFill>
                  <a:srgbClr val="000000"/>
                </a:solidFill>
                <a:latin typeface="Brygada 1918" pitchFamily="34" charset="0"/>
                <a:ea typeface="Brygada 1918" pitchFamily="34" charset="-122"/>
                <a:cs typeface="Brygada 1918" pitchFamily="34" charset="-120"/>
              </a:rPr>
              <a:t> (Word, PowerPoint, Excel, Forms) є основою для спільної проєктної діяльності. Учні можуть одночасно працювати над презентаціями, документами, збирати дані через онлайн-форми та аналізувати їх у таблицях. Це дозволяє організувати ефективну роботу в групах, відстежувати прогрес та надавати оперативний зворотний зв'язок від учителя.</a:t>
            </a:r>
            <a:endParaRPr lang="en-US" sz="1100" dirty="0"/>
          </a:p>
        </p:txBody>
      </p:sp>
    </p:spTree>
    <p:extLst>
      <p:ext uri="{BB962C8B-B14F-4D97-AF65-F5344CB8AC3E}">
        <p14:creationId xmlns:p14="http://schemas.microsoft.com/office/powerpoint/2010/main" val="2765167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0"/>
          <p:cNvSpPr/>
          <p:nvPr/>
        </p:nvSpPr>
        <p:spPr>
          <a:xfrm>
            <a:off x="496119" y="1442442"/>
            <a:ext cx="3101132" cy="516732"/>
          </a:xfrm>
          <a:prstGeom prst="rect">
            <a:avLst/>
          </a:prstGeom>
          <a:noFill/>
          <a:ln/>
        </p:spPr>
        <p:txBody>
          <a:bodyPr wrap="none" lIns="0" tIns="0" rIns="0" bIns="0" rtlCol="0" anchor="t"/>
          <a:lstStyle/>
          <a:p>
            <a:pPr>
              <a:lnSpc>
                <a:spcPts val="3395"/>
              </a:lnSpc>
            </a:pPr>
            <a:r>
              <a:rPr lang="en-US" sz="2700" dirty="0">
                <a:solidFill>
                  <a:srgbClr val="403011"/>
                </a:solidFill>
                <a:latin typeface="Brygada 1918 Semi Bold" pitchFamily="34" charset="0"/>
                <a:ea typeface="Brygada 1918 Semi Bold" pitchFamily="34" charset="-122"/>
                <a:cs typeface="Brygada 1918 Semi Bold" pitchFamily="34" charset="-120"/>
              </a:rPr>
              <a:t>Навчання через дію</a:t>
            </a:r>
            <a:endParaRPr lang="en-US" sz="2700" dirty="0"/>
          </a:p>
        </p:txBody>
      </p:sp>
      <p:sp>
        <p:nvSpPr>
          <p:cNvPr id="14" name="Text 1"/>
          <p:cNvSpPr/>
          <p:nvPr/>
        </p:nvSpPr>
        <p:spPr>
          <a:xfrm>
            <a:off x="496119" y="2289870"/>
            <a:ext cx="8151763" cy="793849"/>
          </a:xfrm>
          <a:prstGeom prst="rect">
            <a:avLst/>
          </a:prstGeom>
          <a:noFill/>
          <a:ln/>
        </p:spPr>
        <p:txBody>
          <a:bodyPr wrap="square" lIns="0" tIns="0" rIns="0" bIns="0" rtlCol="0" anchor="t"/>
          <a:lstStyle/>
          <a:p>
            <a:pPr>
              <a:lnSpc>
                <a:spcPts val="1750"/>
              </a:lnSpc>
            </a:pPr>
            <a:r>
              <a:rPr lang="en-US" sz="1100" dirty="0">
                <a:solidFill>
                  <a:srgbClr val="403011"/>
                </a:solidFill>
                <a:latin typeface="Brygada 1918" pitchFamily="34" charset="0"/>
                <a:ea typeface="Brygada 1918" pitchFamily="34" charset="-122"/>
                <a:cs typeface="Brygada 1918" pitchFamily="34" charset="-120"/>
              </a:rPr>
              <a:t>Проєктна діяльність – це один із найефективніших методів навчання, особливо у викладанні хімії. Вона перетворює учнів з пасивних слухачів на активних дослідників, які самостійно шукають відповіді, проводять експерименти та формують власні висновки. Це не тільки глибоке занурення у тему, а й розвиток </a:t>
            </a:r>
            <a:r>
              <a:rPr lang="en-US" sz="1100" b="1" dirty="0">
                <a:solidFill>
                  <a:srgbClr val="403011"/>
                </a:solidFill>
                <a:latin typeface="Brygada 1918" pitchFamily="34" charset="0"/>
                <a:ea typeface="Brygada 1918" pitchFamily="34" charset="-122"/>
                <a:cs typeface="Brygada 1918" pitchFamily="34" charset="-120"/>
              </a:rPr>
              <a:t>самостійності</a:t>
            </a:r>
            <a:r>
              <a:rPr lang="en-US" sz="1100" dirty="0">
                <a:solidFill>
                  <a:srgbClr val="403011"/>
                </a:solidFill>
                <a:latin typeface="Brygada 1918" pitchFamily="34" charset="0"/>
                <a:ea typeface="Brygada 1918" pitchFamily="34" charset="-122"/>
                <a:cs typeface="Brygada 1918" pitchFamily="34" charset="-120"/>
              </a:rPr>
              <a:t>, </a:t>
            </a:r>
            <a:r>
              <a:rPr lang="en-US" sz="1100" b="1" dirty="0">
                <a:solidFill>
                  <a:srgbClr val="403011"/>
                </a:solidFill>
                <a:latin typeface="Brygada 1918" pitchFamily="34" charset="0"/>
                <a:ea typeface="Brygada 1918" pitchFamily="34" charset="-122"/>
                <a:cs typeface="Brygada 1918" pitchFamily="34" charset="-120"/>
              </a:rPr>
              <a:t>відповідальності</a:t>
            </a:r>
            <a:r>
              <a:rPr lang="en-US" sz="1100" dirty="0">
                <a:solidFill>
                  <a:srgbClr val="403011"/>
                </a:solidFill>
                <a:latin typeface="Brygada 1918" pitchFamily="34" charset="0"/>
                <a:ea typeface="Brygada 1918" pitchFamily="34" charset="-122"/>
                <a:cs typeface="Brygada 1918" pitchFamily="34" charset="-120"/>
              </a:rPr>
              <a:t>, </a:t>
            </a:r>
            <a:r>
              <a:rPr lang="en-US" sz="1100" b="1" dirty="0">
                <a:solidFill>
                  <a:srgbClr val="403011"/>
                </a:solidFill>
                <a:latin typeface="Brygada 1918" pitchFamily="34" charset="0"/>
                <a:ea typeface="Brygada 1918" pitchFamily="34" charset="-122"/>
                <a:cs typeface="Brygada 1918" pitchFamily="34" charset="-120"/>
              </a:rPr>
              <a:t>креативності</a:t>
            </a:r>
            <a:r>
              <a:rPr lang="en-US" sz="1100" dirty="0">
                <a:solidFill>
                  <a:srgbClr val="403011"/>
                </a:solidFill>
                <a:latin typeface="Brygada 1918" pitchFamily="34" charset="0"/>
                <a:ea typeface="Brygada 1918" pitchFamily="34" charset="-122"/>
                <a:cs typeface="Brygada 1918" pitchFamily="34" charset="-120"/>
              </a:rPr>
              <a:t> та </a:t>
            </a:r>
            <a:r>
              <a:rPr lang="en-US" sz="1100" b="1" dirty="0">
                <a:solidFill>
                  <a:srgbClr val="403011"/>
                </a:solidFill>
                <a:latin typeface="Brygada 1918" pitchFamily="34" charset="0"/>
                <a:ea typeface="Brygada 1918" pitchFamily="34" charset="-122"/>
                <a:cs typeface="Brygada 1918" pitchFamily="34" charset="-120"/>
              </a:rPr>
              <a:t>співпраці</a:t>
            </a:r>
            <a:r>
              <a:rPr lang="en-US" sz="1100" dirty="0">
                <a:solidFill>
                  <a:srgbClr val="403011"/>
                </a:solidFill>
                <a:latin typeface="Brygada 1918" pitchFamily="34" charset="0"/>
                <a:ea typeface="Brygada 1918" pitchFamily="34" charset="-122"/>
                <a:cs typeface="Brygada 1918" pitchFamily="34" charset="-120"/>
              </a:rPr>
              <a:t>.</a:t>
            </a:r>
            <a:endParaRPr lang="en-US" sz="1100" dirty="0"/>
          </a:p>
        </p:txBody>
      </p:sp>
      <p:sp>
        <p:nvSpPr>
          <p:cNvPr id="15" name="Text 2"/>
          <p:cNvSpPr/>
          <p:nvPr/>
        </p:nvSpPr>
        <p:spPr>
          <a:xfrm>
            <a:off x="682154" y="3455790"/>
            <a:ext cx="7965728" cy="793849"/>
          </a:xfrm>
          <a:prstGeom prst="rect">
            <a:avLst/>
          </a:prstGeom>
          <a:noFill/>
          <a:ln/>
        </p:spPr>
        <p:txBody>
          <a:bodyPr wrap="square" lIns="0" tIns="0" rIns="0" bIns="0" rtlCol="0" anchor="t"/>
          <a:lstStyle/>
          <a:p>
            <a:pPr>
              <a:lnSpc>
                <a:spcPts val="1750"/>
              </a:lnSpc>
            </a:pPr>
            <a:r>
              <a:rPr lang="en-US" sz="1100" dirty="0">
                <a:solidFill>
                  <a:srgbClr val="403011"/>
                </a:solidFill>
                <a:latin typeface="Brygada 1918" pitchFamily="34" charset="0"/>
                <a:ea typeface="Brygada 1918" pitchFamily="34" charset="-122"/>
                <a:cs typeface="Brygada 1918" pitchFamily="34" charset="-120"/>
              </a:rPr>
              <a:t>Проєктний метод дозволяє учням застосувати теоретичні знання на практиці, розвинути критичне мислення, навички розв'язання проблем та вміння працювати в команді. Це значно підвищує мотивацію до навчання та готує їх до реальних викликів у житті. Крім того, проєктна діяльність сприяє розвитку презентаційних навичок та вміння доносити свої ідеї до аудиторії.</a:t>
            </a:r>
            <a:endParaRPr lang="en-US" sz="1100" dirty="0"/>
          </a:p>
        </p:txBody>
      </p:sp>
      <p:sp>
        <p:nvSpPr>
          <p:cNvPr id="16" name="Shape 3"/>
          <p:cNvSpPr/>
          <p:nvPr/>
        </p:nvSpPr>
        <p:spPr>
          <a:xfrm>
            <a:off x="496119" y="3269755"/>
            <a:ext cx="14288" cy="1165919"/>
          </a:xfrm>
          <a:prstGeom prst="rect">
            <a:avLst/>
          </a:prstGeom>
          <a:solidFill>
            <a:srgbClr val="626C3B"/>
          </a:solidFill>
          <a:ln/>
        </p:spPr>
      </p:sp>
      <p:sp>
        <p:nvSpPr>
          <p:cNvPr id="17" name="Text 4"/>
          <p:cNvSpPr/>
          <p:nvPr/>
        </p:nvSpPr>
        <p:spPr>
          <a:xfrm>
            <a:off x="496119" y="4621709"/>
            <a:ext cx="8151763" cy="793849"/>
          </a:xfrm>
          <a:prstGeom prst="rect">
            <a:avLst/>
          </a:prstGeom>
          <a:noFill/>
          <a:ln/>
        </p:spPr>
        <p:txBody>
          <a:bodyPr wrap="square" lIns="0" tIns="0" rIns="0" bIns="0" rtlCol="0" anchor="t"/>
          <a:lstStyle/>
          <a:p>
            <a:pPr>
              <a:lnSpc>
                <a:spcPts val="1750"/>
              </a:lnSpc>
            </a:pPr>
            <a:r>
              <a:rPr lang="en-US" sz="1100" dirty="0">
                <a:solidFill>
                  <a:srgbClr val="403011"/>
                </a:solidFill>
                <a:latin typeface="Brygada 1918" pitchFamily="34" charset="0"/>
                <a:ea typeface="Brygada 1918" pitchFamily="34" charset="-122"/>
                <a:cs typeface="Brygada 1918" pitchFamily="34" charset="-120"/>
              </a:rPr>
              <a:t>У контексті хімії, проєкти можуть бути надзвичайно різноманітними: від дослідження хімічного складу продуктів харчування до створення власних засобів побутової хімії або моделювання хімічних процесів на комп'ютері. Важливо, щоб тема проєкту була актуальною та цікавою для учнів, а також мала зв'язок з реальним життям.</a:t>
            </a:r>
            <a:endParaRPr lang="en-US" sz="1100" dirty="0"/>
          </a:p>
        </p:txBody>
      </p:sp>
    </p:spTree>
    <p:extLst>
      <p:ext uri="{BB962C8B-B14F-4D97-AF65-F5344CB8AC3E}">
        <p14:creationId xmlns:p14="http://schemas.microsoft.com/office/powerpoint/2010/main" val="2050259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24818" y="558205"/>
            <a:ext cx="6896621" cy="338336"/>
          </a:xfrm>
          <a:prstGeom prst="rect">
            <a:avLst/>
          </a:prstGeom>
          <a:noFill/>
          <a:ln/>
        </p:spPr>
        <p:txBody>
          <a:bodyPr wrap="none" lIns="0" tIns="0" rIns="0" bIns="0" rtlCol="0" anchor="t"/>
          <a:lstStyle/>
          <a:p>
            <a:pPr>
              <a:lnSpc>
                <a:spcPts val="2205"/>
              </a:lnSpc>
            </a:pPr>
            <a:r>
              <a:rPr lang="en-US" dirty="0">
                <a:solidFill>
                  <a:srgbClr val="403011"/>
                </a:solidFill>
                <a:latin typeface="Brygada 1918 Semi Bold" pitchFamily="34" charset="0"/>
                <a:ea typeface="Brygada 1918 Semi Bold" pitchFamily="34" charset="-122"/>
                <a:cs typeface="Brygada 1918 Semi Bold" pitchFamily="34" charset="-120"/>
              </a:rPr>
              <a:t>Покроковий путівник: Етапи Організації Проєктної Діяльності з Хімії</a:t>
            </a:r>
            <a:endParaRPr lang="en-US" dirty="0"/>
          </a:p>
        </p:txBody>
      </p:sp>
      <p:sp>
        <p:nvSpPr>
          <p:cNvPr id="3" name="Shape 1"/>
          <p:cNvSpPr/>
          <p:nvPr/>
        </p:nvSpPr>
        <p:spPr>
          <a:xfrm>
            <a:off x="324818" y="1113036"/>
            <a:ext cx="81186" cy="796826"/>
          </a:xfrm>
          <a:prstGeom prst="roundRect">
            <a:avLst>
              <a:gd name="adj" fmla="val 150048"/>
            </a:avLst>
          </a:prstGeom>
          <a:solidFill>
            <a:srgbClr val="626C3B"/>
          </a:solidFill>
          <a:ln w="7620">
            <a:solidFill>
              <a:srgbClr val="7B8554"/>
            </a:solidFill>
            <a:prstDash val="solid"/>
          </a:ln>
        </p:spPr>
      </p:sp>
      <p:sp>
        <p:nvSpPr>
          <p:cNvPr id="4" name="Text 2"/>
          <p:cNvSpPr/>
          <p:nvPr/>
        </p:nvSpPr>
        <p:spPr>
          <a:xfrm>
            <a:off x="487189" y="1221284"/>
            <a:ext cx="1015083" cy="169168"/>
          </a:xfrm>
          <a:prstGeom prst="rect">
            <a:avLst/>
          </a:prstGeom>
          <a:noFill/>
          <a:ln/>
        </p:spPr>
        <p:txBody>
          <a:bodyPr wrap="none" lIns="0" tIns="0" rIns="0" bIns="0" rtlCol="0" anchor="t"/>
          <a:lstStyle/>
          <a:p>
            <a:pPr>
              <a:lnSpc>
                <a:spcPts val="1085"/>
              </a:lnSpc>
            </a:pPr>
            <a:r>
              <a:rPr lang="en-US" sz="900" dirty="0">
                <a:solidFill>
                  <a:srgbClr val="403011"/>
                </a:solidFill>
                <a:latin typeface="Brygada 1918 Semi Bold" pitchFamily="34" charset="0"/>
                <a:ea typeface="Brygada 1918 Semi Bold" pitchFamily="34" charset="-122"/>
                <a:cs typeface="Brygada 1918 Semi Bold" pitchFamily="34" charset="-120"/>
              </a:rPr>
              <a:t>Вибір теми</a:t>
            </a:r>
            <a:endParaRPr lang="en-US" sz="900" dirty="0"/>
          </a:p>
        </p:txBody>
      </p:sp>
      <p:sp>
        <p:nvSpPr>
          <p:cNvPr id="5" name="Text 3"/>
          <p:cNvSpPr/>
          <p:nvPr/>
        </p:nvSpPr>
        <p:spPr>
          <a:xfrm>
            <a:off x="487189" y="1455341"/>
            <a:ext cx="8331994" cy="346273"/>
          </a:xfrm>
          <a:prstGeom prst="rect">
            <a:avLst/>
          </a:prstGeom>
          <a:noFill/>
          <a:ln/>
        </p:spPr>
        <p:txBody>
          <a:bodyPr wrap="square" lIns="0" tIns="0" rIns="0" bIns="0" rtlCol="0" anchor="t"/>
          <a:lstStyle/>
          <a:p>
            <a:pPr>
              <a:lnSpc>
                <a:spcPts val="1120"/>
              </a:lnSpc>
            </a:pPr>
            <a:r>
              <a:rPr lang="en-US" sz="700" dirty="0">
                <a:solidFill>
                  <a:srgbClr val="403011"/>
                </a:solidFill>
                <a:latin typeface="Brygada 1918" pitchFamily="34" charset="0"/>
                <a:ea typeface="Brygada 1918" pitchFamily="34" charset="-122"/>
                <a:cs typeface="Brygada 1918" pitchFamily="34" charset="-120"/>
              </a:rPr>
              <a:t>На цьому етапі учні (за допомогою вчителя) обирають тему проєкту. Важливо, щоб тема була </a:t>
            </a:r>
            <a:r>
              <a:rPr lang="en-US" sz="700" b="1" dirty="0">
                <a:solidFill>
                  <a:srgbClr val="403011"/>
                </a:solidFill>
                <a:latin typeface="Brygada 1918" pitchFamily="34" charset="0"/>
                <a:ea typeface="Brygada 1918" pitchFamily="34" charset="-122"/>
                <a:cs typeface="Brygada 1918" pitchFamily="34" charset="-120"/>
              </a:rPr>
              <a:t>актуальною</a:t>
            </a:r>
            <a:r>
              <a:rPr lang="en-US" sz="700" dirty="0">
                <a:solidFill>
                  <a:srgbClr val="403011"/>
                </a:solidFill>
                <a:latin typeface="Brygada 1918" pitchFamily="34" charset="0"/>
                <a:ea typeface="Brygada 1918" pitchFamily="34" charset="-122"/>
                <a:cs typeface="Brygada 1918" pitchFamily="34" charset="-120"/>
              </a:rPr>
              <a:t>, цікавою для учнів та мала чіткий зв'язок з реальним життям або навчальним матеріалом. Наприклад, "Дослідження кислотності дощової води у нашому регіоні" або "Хімічні процеси у випічці хліба". Вчитель може запропонувати перелік можливих тем або дозволити учням запропонувати свої ідеї.</a:t>
            </a:r>
            <a:endParaRPr lang="en-US" sz="700" dirty="0"/>
          </a:p>
        </p:txBody>
      </p:sp>
      <p:sp>
        <p:nvSpPr>
          <p:cNvPr id="6" name="Shape 4"/>
          <p:cNvSpPr/>
          <p:nvPr/>
        </p:nvSpPr>
        <p:spPr>
          <a:xfrm>
            <a:off x="446633" y="1991023"/>
            <a:ext cx="81186" cy="796826"/>
          </a:xfrm>
          <a:prstGeom prst="roundRect">
            <a:avLst>
              <a:gd name="adj" fmla="val 150048"/>
            </a:avLst>
          </a:prstGeom>
          <a:solidFill>
            <a:srgbClr val="83792E"/>
          </a:solidFill>
          <a:ln w="7620">
            <a:solidFill>
              <a:srgbClr val="9C9247"/>
            </a:solidFill>
            <a:prstDash val="solid"/>
          </a:ln>
        </p:spPr>
      </p:sp>
      <p:sp>
        <p:nvSpPr>
          <p:cNvPr id="7" name="Text 5"/>
          <p:cNvSpPr/>
          <p:nvPr/>
        </p:nvSpPr>
        <p:spPr>
          <a:xfrm>
            <a:off x="609005" y="2099270"/>
            <a:ext cx="1015083" cy="169168"/>
          </a:xfrm>
          <a:prstGeom prst="rect">
            <a:avLst/>
          </a:prstGeom>
          <a:noFill/>
          <a:ln/>
        </p:spPr>
        <p:txBody>
          <a:bodyPr wrap="none" lIns="0" tIns="0" rIns="0" bIns="0" rtlCol="0" anchor="t"/>
          <a:lstStyle/>
          <a:p>
            <a:pPr>
              <a:lnSpc>
                <a:spcPts val="1085"/>
              </a:lnSpc>
            </a:pPr>
            <a:r>
              <a:rPr lang="en-US" sz="900" dirty="0">
                <a:solidFill>
                  <a:srgbClr val="403011"/>
                </a:solidFill>
                <a:latin typeface="Brygada 1918 Semi Bold" pitchFamily="34" charset="0"/>
                <a:ea typeface="Brygada 1918 Semi Bold" pitchFamily="34" charset="-122"/>
                <a:cs typeface="Brygada 1918 Semi Bold" pitchFamily="34" charset="-120"/>
              </a:rPr>
              <a:t>Планування</a:t>
            </a:r>
            <a:endParaRPr lang="en-US" sz="900" dirty="0"/>
          </a:p>
        </p:txBody>
      </p:sp>
      <p:sp>
        <p:nvSpPr>
          <p:cNvPr id="8" name="Text 6"/>
          <p:cNvSpPr/>
          <p:nvPr/>
        </p:nvSpPr>
        <p:spPr>
          <a:xfrm>
            <a:off x="609005" y="2333328"/>
            <a:ext cx="8210178" cy="346273"/>
          </a:xfrm>
          <a:prstGeom prst="rect">
            <a:avLst/>
          </a:prstGeom>
          <a:noFill/>
          <a:ln/>
        </p:spPr>
        <p:txBody>
          <a:bodyPr wrap="square" lIns="0" tIns="0" rIns="0" bIns="0" rtlCol="0" anchor="t"/>
          <a:lstStyle/>
          <a:p>
            <a:pPr>
              <a:lnSpc>
                <a:spcPts val="1120"/>
              </a:lnSpc>
            </a:pPr>
            <a:r>
              <a:rPr lang="en-US" sz="700" dirty="0">
                <a:solidFill>
                  <a:srgbClr val="403011"/>
                </a:solidFill>
                <a:latin typeface="Brygada 1918" pitchFamily="34" charset="0"/>
                <a:ea typeface="Brygada 1918" pitchFamily="34" charset="-122"/>
                <a:cs typeface="Brygada 1918" pitchFamily="34" charset="-120"/>
              </a:rPr>
              <a:t>Після вибору теми, учні формулюють </a:t>
            </a:r>
            <a:r>
              <a:rPr lang="en-US" sz="700" b="1" dirty="0">
                <a:solidFill>
                  <a:srgbClr val="403011"/>
                </a:solidFill>
                <a:latin typeface="Brygada 1918" pitchFamily="34" charset="0"/>
                <a:ea typeface="Brygada 1918" pitchFamily="34" charset="-122"/>
                <a:cs typeface="Brygada 1918" pitchFamily="34" charset="-120"/>
              </a:rPr>
              <a:t>мету проєкту</a:t>
            </a:r>
            <a:r>
              <a:rPr lang="en-US" sz="700" dirty="0">
                <a:solidFill>
                  <a:srgbClr val="403011"/>
                </a:solidFill>
                <a:latin typeface="Brygada 1918" pitchFamily="34" charset="0"/>
                <a:ea typeface="Brygada 1918" pitchFamily="34" charset="-122"/>
                <a:cs typeface="Brygada 1918" pitchFamily="34" charset="-120"/>
              </a:rPr>
              <a:t> (що вони хочуть досягти), </a:t>
            </a:r>
            <a:r>
              <a:rPr lang="en-US" sz="700" b="1" dirty="0">
                <a:solidFill>
                  <a:srgbClr val="403011"/>
                </a:solidFill>
                <a:latin typeface="Brygada 1918" pitchFamily="34" charset="0"/>
                <a:ea typeface="Brygada 1918" pitchFamily="34" charset="-122"/>
                <a:cs typeface="Brygada 1918" pitchFamily="34" charset="-120"/>
              </a:rPr>
              <a:t>завдання</a:t>
            </a:r>
            <a:r>
              <a:rPr lang="en-US" sz="700" dirty="0">
                <a:solidFill>
                  <a:srgbClr val="403011"/>
                </a:solidFill>
                <a:latin typeface="Brygada 1918" pitchFamily="34" charset="0"/>
                <a:ea typeface="Brygada 1918" pitchFamily="34" charset="-122"/>
                <a:cs typeface="Brygada 1918" pitchFamily="34" charset="-120"/>
              </a:rPr>
              <a:t> (конкретні кроки для досягнення мети), </a:t>
            </a:r>
            <a:r>
              <a:rPr lang="en-US" sz="700" b="1" dirty="0">
                <a:solidFill>
                  <a:srgbClr val="403011"/>
                </a:solidFill>
                <a:latin typeface="Brygada 1918" pitchFamily="34" charset="0"/>
                <a:ea typeface="Brygada 1918" pitchFamily="34" charset="-122"/>
                <a:cs typeface="Brygada 1918" pitchFamily="34" charset="-120"/>
              </a:rPr>
              <a:t>очікувані результати</a:t>
            </a:r>
            <a:r>
              <a:rPr lang="en-US" sz="700" dirty="0">
                <a:solidFill>
                  <a:srgbClr val="403011"/>
                </a:solidFill>
                <a:latin typeface="Brygada 1918" pitchFamily="34" charset="0"/>
                <a:ea typeface="Brygada 1918" pitchFamily="34" charset="-122"/>
                <a:cs typeface="Brygada 1918" pitchFamily="34" charset="-120"/>
              </a:rPr>
              <a:t> (який продукт буде створений) та </a:t>
            </a:r>
            <a:r>
              <a:rPr lang="en-US" sz="700" b="1" dirty="0">
                <a:solidFill>
                  <a:srgbClr val="403011"/>
                </a:solidFill>
                <a:latin typeface="Brygada 1918" pitchFamily="34" charset="0"/>
                <a:ea typeface="Brygada 1918" pitchFamily="34" charset="-122"/>
                <a:cs typeface="Brygada 1918" pitchFamily="34" charset="-120"/>
              </a:rPr>
              <a:t>терміни виконання</a:t>
            </a:r>
            <a:r>
              <a:rPr lang="en-US" sz="700" dirty="0">
                <a:solidFill>
                  <a:srgbClr val="403011"/>
                </a:solidFill>
                <a:latin typeface="Brygada 1918" pitchFamily="34" charset="0"/>
                <a:ea typeface="Brygada 1918" pitchFamily="34" charset="-122"/>
                <a:cs typeface="Brygada 1918" pitchFamily="34" charset="-120"/>
              </a:rPr>
              <a:t> кожного етапу. Важливо розбити великий проєкт на менші, керовані частини. На цьому етапі може бути складений детальний план роботи, список необхідних матеріалів та джерел інформації.</a:t>
            </a:r>
            <a:endParaRPr lang="en-US" sz="700" dirty="0"/>
          </a:p>
        </p:txBody>
      </p:sp>
      <p:sp>
        <p:nvSpPr>
          <p:cNvPr id="9" name="Shape 7"/>
          <p:cNvSpPr/>
          <p:nvPr/>
        </p:nvSpPr>
        <p:spPr>
          <a:xfrm>
            <a:off x="568449" y="2869010"/>
            <a:ext cx="81186" cy="796826"/>
          </a:xfrm>
          <a:prstGeom prst="roundRect">
            <a:avLst>
              <a:gd name="adj" fmla="val 150048"/>
            </a:avLst>
          </a:prstGeom>
          <a:solidFill>
            <a:srgbClr val="E8AF3B"/>
          </a:solidFill>
          <a:ln w="7620">
            <a:solidFill>
              <a:srgbClr val="CE9521"/>
            </a:solidFill>
            <a:prstDash val="solid"/>
          </a:ln>
        </p:spPr>
      </p:sp>
      <p:sp>
        <p:nvSpPr>
          <p:cNvPr id="10" name="Text 8"/>
          <p:cNvSpPr/>
          <p:nvPr/>
        </p:nvSpPr>
        <p:spPr>
          <a:xfrm>
            <a:off x="730820" y="2977257"/>
            <a:ext cx="1015083" cy="169168"/>
          </a:xfrm>
          <a:prstGeom prst="rect">
            <a:avLst/>
          </a:prstGeom>
          <a:noFill/>
          <a:ln/>
        </p:spPr>
        <p:txBody>
          <a:bodyPr wrap="none" lIns="0" tIns="0" rIns="0" bIns="0" rtlCol="0" anchor="t"/>
          <a:lstStyle/>
          <a:p>
            <a:pPr>
              <a:lnSpc>
                <a:spcPts val="1085"/>
              </a:lnSpc>
            </a:pPr>
            <a:r>
              <a:rPr lang="en-US" sz="900" dirty="0">
                <a:solidFill>
                  <a:srgbClr val="403011"/>
                </a:solidFill>
                <a:latin typeface="Brygada 1918 Semi Bold" pitchFamily="34" charset="0"/>
                <a:ea typeface="Brygada 1918 Semi Bold" pitchFamily="34" charset="-122"/>
                <a:cs typeface="Brygada 1918 Semi Bold" pitchFamily="34" charset="-120"/>
              </a:rPr>
              <a:t>Дослідження</a:t>
            </a:r>
            <a:endParaRPr lang="en-US" sz="900" dirty="0"/>
          </a:p>
        </p:txBody>
      </p:sp>
      <p:sp>
        <p:nvSpPr>
          <p:cNvPr id="11" name="Text 9"/>
          <p:cNvSpPr/>
          <p:nvPr/>
        </p:nvSpPr>
        <p:spPr>
          <a:xfrm>
            <a:off x="730821" y="3211314"/>
            <a:ext cx="8088362" cy="346273"/>
          </a:xfrm>
          <a:prstGeom prst="rect">
            <a:avLst/>
          </a:prstGeom>
          <a:noFill/>
          <a:ln/>
        </p:spPr>
        <p:txBody>
          <a:bodyPr wrap="square" lIns="0" tIns="0" rIns="0" bIns="0" rtlCol="0" anchor="t"/>
          <a:lstStyle/>
          <a:p>
            <a:pPr>
              <a:lnSpc>
                <a:spcPts val="1120"/>
              </a:lnSpc>
            </a:pPr>
            <a:r>
              <a:rPr lang="en-US" sz="700" dirty="0">
                <a:solidFill>
                  <a:srgbClr val="403011"/>
                </a:solidFill>
                <a:latin typeface="Brygada 1918" pitchFamily="34" charset="0"/>
                <a:ea typeface="Brygada 1918" pitchFamily="34" charset="-122"/>
                <a:cs typeface="Brygada 1918" pitchFamily="34" charset="-120"/>
              </a:rPr>
              <a:t>Це основний етап, на якому учні </a:t>
            </a:r>
            <a:r>
              <a:rPr lang="en-US" sz="700" b="1" dirty="0">
                <a:solidFill>
                  <a:srgbClr val="403011"/>
                </a:solidFill>
                <a:latin typeface="Brygada 1918" pitchFamily="34" charset="0"/>
                <a:ea typeface="Brygada 1918" pitchFamily="34" charset="-122"/>
                <a:cs typeface="Brygada 1918" pitchFamily="34" charset="-120"/>
              </a:rPr>
              <a:t>збирають інформацію</a:t>
            </a:r>
            <a:r>
              <a:rPr lang="en-US" sz="700" dirty="0">
                <a:solidFill>
                  <a:srgbClr val="403011"/>
                </a:solidFill>
                <a:latin typeface="Brygada 1918" pitchFamily="34" charset="0"/>
                <a:ea typeface="Brygada 1918" pitchFamily="34" charset="-122"/>
                <a:cs typeface="Brygada 1918" pitchFamily="34" charset="-120"/>
              </a:rPr>
              <a:t> з різних джерел (книги, інтернет, інтерв'ю), </a:t>
            </a:r>
            <a:r>
              <a:rPr lang="en-US" sz="700" b="1" dirty="0">
                <a:solidFill>
                  <a:srgbClr val="403011"/>
                </a:solidFill>
                <a:latin typeface="Brygada 1918" pitchFamily="34" charset="0"/>
                <a:ea typeface="Brygada 1918" pitchFamily="34" charset="-122"/>
                <a:cs typeface="Brygada 1918" pitchFamily="34" charset="-120"/>
              </a:rPr>
              <a:t>проводять експерименти</a:t>
            </a:r>
            <a:r>
              <a:rPr lang="en-US" sz="700" dirty="0">
                <a:solidFill>
                  <a:srgbClr val="403011"/>
                </a:solidFill>
                <a:latin typeface="Brygada 1918" pitchFamily="34" charset="0"/>
                <a:ea typeface="Brygada 1918" pitchFamily="34" charset="-122"/>
                <a:cs typeface="Brygada 1918" pitchFamily="34" charset="-120"/>
              </a:rPr>
              <a:t> (якщо проєкт передбачає практичну частину), </a:t>
            </a:r>
            <a:r>
              <a:rPr lang="en-US" sz="700" b="1" dirty="0">
                <a:solidFill>
                  <a:srgbClr val="403011"/>
                </a:solidFill>
                <a:latin typeface="Brygada 1918" pitchFamily="34" charset="0"/>
                <a:ea typeface="Brygada 1918" pitchFamily="34" charset="-122"/>
                <a:cs typeface="Brygada 1918" pitchFamily="34" charset="-120"/>
              </a:rPr>
              <a:t>аналізують отримані дані</a:t>
            </a:r>
            <a:r>
              <a:rPr lang="en-US" sz="700" dirty="0">
                <a:solidFill>
                  <a:srgbClr val="403011"/>
                </a:solidFill>
                <a:latin typeface="Brygada 1918" pitchFamily="34" charset="0"/>
                <a:ea typeface="Brygada 1918" pitchFamily="34" charset="-122"/>
                <a:cs typeface="Brygada 1918" pitchFamily="34" charset="-120"/>
              </a:rPr>
              <a:t> та роблять попередні висновки. Наприклад, якщо проєкт про кислотні дощі, учні можуть збирати зразки води, вимірювати pH та порівнювати їх з нормами.</a:t>
            </a:r>
            <a:endParaRPr lang="en-US" sz="700" dirty="0"/>
          </a:p>
        </p:txBody>
      </p:sp>
      <p:sp>
        <p:nvSpPr>
          <p:cNvPr id="12" name="Shape 10"/>
          <p:cNvSpPr/>
          <p:nvPr/>
        </p:nvSpPr>
        <p:spPr>
          <a:xfrm>
            <a:off x="690265" y="3746996"/>
            <a:ext cx="81186" cy="796826"/>
          </a:xfrm>
          <a:prstGeom prst="roundRect">
            <a:avLst>
              <a:gd name="adj" fmla="val 150048"/>
            </a:avLst>
          </a:prstGeom>
          <a:solidFill>
            <a:srgbClr val="CC914D"/>
          </a:solidFill>
          <a:ln w="7620">
            <a:solidFill>
              <a:srgbClr val="B27733"/>
            </a:solidFill>
            <a:prstDash val="solid"/>
          </a:ln>
        </p:spPr>
      </p:sp>
      <p:sp>
        <p:nvSpPr>
          <p:cNvPr id="13" name="Text 11"/>
          <p:cNvSpPr/>
          <p:nvPr/>
        </p:nvSpPr>
        <p:spPr>
          <a:xfrm>
            <a:off x="852636" y="3855244"/>
            <a:ext cx="1016943" cy="169168"/>
          </a:xfrm>
          <a:prstGeom prst="rect">
            <a:avLst/>
          </a:prstGeom>
          <a:noFill/>
          <a:ln/>
        </p:spPr>
        <p:txBody>
          <a:bodyPr wrap="none" lIns="0" tIns="0" rIns="0" bIns="0" rtlCol="0" anchor="t"/>
          <a:lstStyle/>
          <a:p>
            <a:pPr>
              <a:lnSpc>
                <a:spcPts val="1085"/>
              </a:lnSpc>
            </a:pPr>
            <a:r>
              <a:rPr lang="en-US" sz="900" dirty="0">
                <a:solidFill>
                  <a:srgbClr val="403011"/>
                </a:solidFill>
                <a:latin typeface="Brygada 1918 Semi Bold" pitchFamily="34" charset="0"/>
                <a:ea typeface="Brygada 1918 Semi Bold" pitchFamily="34" charset="-122"/>
                <a:cs typeface="Brygada 1918 Semi Bold" pitchFamily="34" charset="-120"/>
              </a:rPr>
              <a:t>Створення продукту</a:t>
            </a:r>
            <a:endParaRPr lang="en-US" sz="900" dirty="0"/>
          </a:p>
        </p:txBody>
      </p:sp>
      <p:sp>
        <p:nvSpPr>
          <p:cNvPr id="14" name="Text 12"/>
          <p:cNvSpPr/>
          <p:nvPr/>
        </p:nvSpPr>
        <p:spPr>
          <a:xfrm>
            <a:off x="852636" y="4089301"/>
            <a:ext cx="7966546" cy="346273"/>
          </a:xfrm>
          <a:prstGeom prst="rect">
            <a:avLst/>
          </a:prstGeom>
          <a:noFill/>
          <a:ln/>
        </p:spPr>
        <p:txBody>
          <a:bodyPr wrap="square" lIns="0" tIns="0" rIns="0" bIns="0" rtlCol="0" anchor="t"/>
          <a:lstStyle/>
          <a:p>
            <a:pPr>
              <a:lnSpc>
                <a:spcPts val="1120"/>
              </a:lnSpc>
            </a:pPr>
            <a:r>
              <a:rPr lang="en-US" sz="700" dirty="0">
                <a:solidFill>
                  <a:srgbClr val="403011"/>
                </a:solidFill>
                <a:latin typeface="Brygada 1918" pitchFamily="34" charset="0"/>
                <a:ea typeface="Brygada 1918" pitchFamily="34" charset="-122"/>
                <a:cs typeface="Brygada 1918" pitchFamily="34" charset="-120"/>
              </a:rPr>
              <a:t>Результатом проєкту має бути конкретний </a:t>
            </a:r>
            <a:r>
              <a:rPr lang="en-US" sz="700" b="1" dirty="0">
                <a:solidFill>
                  <a:srgbClr val="403011"/>
                </a:solidFill>
                <a:latin typeface="Brygada 1918" pitchFamily="34" charset="0"/>
                <a:ea typeface="Brygada 1918" pitchFamily="34" charset="-122"/>
                <a:cs typeface="Brygada 1918" pitchFamily="34" charset="-120"/>
              </a:rPr>
              <a:t>продукт</a:t>
            </a:r>
            <a:r>
              <a:rPr lang="en-US" sz="700" dirty="0">
                <a:solidFill>
                  <a:srgbClr val="403011"/>
                </a:solidFill>
                <a:latin typeface="Brygada 1918" pitchFamily="34" charset="0"/>
                <a:ea typeface="Brygada 1918" pitchFamily="34" charset="-122"/>
                <a:cs typeface="Brygada 1918" pitchFamily="34" charset="-120"/>
              </a:rPr>
              <a:t>, який відображає проведену роботу та отримані знання. Це може бути </a:t>
            </a:r>
            <a:r>
              <a:rPr lang="en-US" sz="700" b="1" dirty="0">
                <a:solidFill>
                  <a:srgbClr val="403011"/>
                </a:solidFill>
                <a:latin typeface="Brygada 1918" pitchFamily="34" charset="0"/>
                <a:ea typeface="Brygada 1918" pitchFamily="34" charset="-122"/>
                <a:cs typeface="Brygada 1918" pitchFamily="34" charset="-120"/>
              </a:rPr>
              <a:t>презентація</a:t>
            </a:r>
            <a:r>
              <a:rPr lang="en-US" sz="700" dirty="0">
                <a:solidFill>
                  <a:srgbClr val="403011"/>
                </a:solidFill>
                <a:latin typeface="Brygada 1918" pitchFamily="34" charset="0"/>
                <a:ea typeface="Brygada 1918" pitchFamily="34" charset="-122"/>
                <a:cs typeface="Brygada 1918" pitchFamily="34" charset="-120"/>
              </a:rPr>
              <a:t> (PowerPoint, Google Slides), </a:t>
            </a:r>
            <a:r>
              <a:rPr lang="en-US" sz="700" b="1" dirty="0">
                <a:solidFill>
                  <a:srgbClr val="403011"/>
                </a:solidFill>
                <a:latin typeface="Brygada 1918" pitchFamily="34" charset="0"/>
                <a:ea typeface="Brygada 1918" pitchFamily="34" charset="-122"/>
                <a:cs typeface="Brygada 1918" pitchFamily="34" charset="-120"/>
              </a:rPr>
              <a:t>модель</a:t>
            </a:r>
            <a:r>
              <a:rPr lang="en-US" sz="700" dirty="0">
                <a:solidFill>
                  <a:srgbClr val="403011"/>
                </a:solidFill>
                <a:latin typeface="Brygada 1918" pitchFamily="34" charset="0"/>
                <a:ea typeface="Brygada 1918" pitchFamily="34" charset="-122"/>
                <a:cs typeface="Brygada 1918" pitchFamily="34" charset="-120"/>
              </a:rPr>
              <a:t> (наприклад, модель молекули ДНК), </a:t>
            </a:r>
            <a:r>
              <a:rPr lang="en-US" sz="700" b="1" dirty="0">
                <a:solidFill>
                  <a:srgbClr val="403011"/>
                </a:solidFill>
                <a:latin typeface="Brygada 1918" pitchFamily="34" charset="0"/>
                <a:ea typeface="Brygada 1918" pitchFamily="34" charset="-122"/>
                <a:cs typeface="Brygada 1918" pitchFamily="34" charset="-120"/>
              </a:rPr>
              <a:t>відеоролик</a:t>
            </a:r>
            <a:r>
              <a:rPr lang="en-US" sz="700" dirty="0">
                <a:solidFill>
                  <a:srgbClr val="403011"/>
                </a:solidFill>
                <a:latin typeface="Brygada 1918" pitchFamily="34" charset="0"/>
                <a:ea typeface="Brygada 1918" pitchFamily="34" charset="-122"/>
                <a:cs typeface="Brygada 1918" pitchFamily="34" charset="-120"/>
              </a:rPr>
              <a:t> (про хімічні експерименти), </a:t>
            </a:r>
            <a:r>
              <a:rPr lang="en-US" sz="700" b="1" dirty="0">
                <a:solidFill>
                  <a:srgbClr val="403011"/>
                </a:solidFill>
                <a:latin typeface="Brygada 1918" pitchFamily="34" charset="0"/>
                <a:ea typeface="Brygada 1918" pitchFamily="34" charset="-122"/>
                <a:cs typeface="Brygada 1918" pitchFamily="34" charset="-120"/>
              </a:rPr>
              <a:t>буклет</a:t>
            </a:r>
            <a:r>
              <a:rPr lang="en-US" sz="700" dirty="0">
                <a:solidFill>
                  <a:srgbClr val="403011"/>
                </a:solidFill>
                <a:latin typeface="Brygada 1918" pitchFamily="34" charset="0"/>
                <a:ea typeface="Brygada 1918" pitchFamily="34" charset="-122"/>
                <a:cs typeface="Brygada 1918" pitchFamily="34" charset="-120"/>
              </a:rPr>
              <a:t> (про вплив хімії на довкілля), </a:t>
            </a:r>
            <a:r>
              <a:rPr lang="en-US" sz="700" b="1" dirty="0">
                <a:solidFill>
                  <a:srgbClr val="403011"/>
                </a:solidFill>
                <a:latin typeface="Brygada 1918" pitchFamily="34" charset="0"/>
                <a:ea typeface="Brygada 1918" pitchFamily="34" charset="-122"/>
                <a:cs typeface="Brygada 1918" pitchFamily="34" charset="-120"/>
              </a:rPr>
              <a:t>дослідницька робота</a:t>
            </a:r>
            <a:r>
              <a:rPr lang="en-US" sz="700" dirty="0">
                <a:solidFill>
                  <a:srgbClr val="403011"/>
                </a:solidFill>
                <a:latin typeface="Brygada 1918" pitchFamily="34" charset="0"/>
                <a:ea typeface="Brygada 1918" pitchFamily="34" charset="-122"/>
                <a:cs typeface="Brygada 1918" pitchFamily="34" charset="-120"/>
              </a:rPr>
              <a:t> або навіть </a:t>
            </a:r>
            <a:r>
              <a:rPr lang="en-US" sz="700" b="1" dirty="0">
                <a:solidFill>
                  <a:srgbClr val="403011"/>
                </a:solidFill>
                <a:latin typeface="Brygada 1918" pitchFamily="34" charset="0"/>
                <a:ea typeface="Brygada 1918" pitchFamily="34" charset="-122"/>
                <a:cs typeface="Brygada 1918" pitchFamily="34" charset="-120"/>
              </a:rPr>
              <a:t>створений власноруч продукт</a:t>
            </a:r>
            <a:r>
              <a:rPr lang="en-US" sz="700" dirty="0">
                <a:solidFill>
                  <a:srgbClr val="403011"/>
                </a:solidFill>
                <a:latin typeface="Brygada 1918" pitchFamily="34" charset="0"/>
                <a:ea typeface="Brygada 1918" pitchFamily="34" charset="-122"/>
                <a:cs typeface="Brygada 1918" pitchFamily="34" charset="-120"/>
              </a:rPr>
              <a:t> (наприклад, мило або кристали).</a:t>
            </a:r>
            <a:endParaRPr lang="en-US" sz="700" dirty="0"/>
          </a:p>
        </p:txBody>
      </p:sp>
      <p:sp>
        <p:nvSpPr>
          <p:cNvPr id="15" name="Shape 13"/>
          <p:cNvSpPr/>
          <p:nvPr/>
        </p:nvSpPr>
        <p:spPr>
          <a:xfrm>
            <a:off x="568449" y="4624983"/>
            <a:ext cx="81186" cy="796826"/>
          </a:xfrm>
          <a:prstGeom prst="roundRect">
            <a:avLst>
              <a:gd name="adj" fmla="val 150048"/>
            </a:avLst>
          </a:prstGeom>
          <a:solidFill>
            <a:srgbClr val="626C3B"/>
          </a:solidFill>
          <a:ln w="7620">
            <a:solidFill>
              <a:srgbClr val="7B8554"/>
            </a:solidFill>
            <a:prstDash val="solid"/>
          </a:ln>
        </p:spPr>
      </p:sp>
      <p:sp>
        <p:nvSpPr>
          <p:cNvPr id="16" name="Text 14"/>
          <p:cNvSpPr/>
          <p:nvPr/>
        </p:nvSpPr>
        <p:spPr>
          <a:xfrm>
            <a:off x="730820" y="4733231"/>
            <a:ext cx="1015083" cy="169168"/>
          </a:xfrm>
          <a:prstGeom prst="rect">
            <a:avLst/>
          </a:prstGeom>
          <a:noFill/>
          <a:ln/>
        </p:spPr>
        <p:txBody>
          <a:bodyPr wrap="none" lIns="0" tIns="0" rIns="0" bIns="0" rtlCol="0" anchor="t"/>
          <a:lstStyle/>
          <a:p>
            <a:pPr>
              <a:lnSpc>
                <a:spcPts val="1085"/>
              </a:lnSpc>
            </a:pPr>
            <a:r>
              <a:rPr lang="en-US" sz="900" dirty="0">
                <a:solidFill>
                  <a:srgbClr val="403011"/>
                </a:solidFill>
                <a:latin typeface="Brygada 1918 Semi Bold" pitchFamily="34" charset="0"/>
                <a:ea typeface="Brygada 1918 Semi Bold" pitchFamily="34" charset="-122"/>
                <a:cs typeface="Brygada 1918 Semi Bold" pitchFamily="34" charset="-120"/>
              </a:rPr>
              <a:t>Захист проєкту</a:t>
            </a:r>
            <a:endParaRPr lang="en-US" sz="900" dirty="0"/>
          </a:p>
        </p:txBody>
      </p:sp>
      <p:sp>
        <p:nvSpPr>
          <p:cNvPr id="17" name="Text 15"/>
          <p:cNvSpPr/>
          <p:nvPr/>
        </p:nvSpPr>
        <p:spPr>
          <a:xfrm>
            <a:off x="730821" y="4967288"/>
            <a:ext cx="8088362" cy="346273"/>
          </a:xfrm>
          <a:prstGeom prst="rect">
            <a:avLst/>
          </a:prstGeom>
          <a:noFill/>
          <a:ln/>
        </p:spPr>
        <p:txBody>
          <a:bodyPr wrap="square" lIns="0" tIns="0" rIns="0" bIns="0" rtlCol="0" anchor="t"/>
          <a:lstStyle/>
          <a:p>
            <a:pPr>
              <a:lnSpc>
                <a:spcPts val="1120"/>
              </a:lnSpc>
            </a:pPr>
            <a:r>
              <a:rPr lang="en-US" sz="700" dirty="0">
                <a:solidFill>
                  <a:srgbClr val="403011"/>
                </a:solidFill>
                <a:latin typeface="Brygada 1918" pitchFamily="34" charset="0"/>
                <a:ea typeface="Brygada 1918" pitchFamily="34" charset="-122"/>
                <a:cs typeface="Brygada 1918" pitchFamily="34" charset="-120"/>
              </a:rPr>
              <a:t>Учні </a:t>
            </a:r>
            <a:r>
              <a:rPr lang="en-US" sz="700" b="1" dirty="0">
                <a:solidFill>
                  <a:srgbClr val="403011"/>
                </a:solidFill>
                <a:latin typeface="Brygada 1918" pitchFamily="34" charset="0"/>
                <a:ea typeface="Brygada 1918" pitchFamily="34" charset="-122"/>
                <a:cs typeface="Brygada 1918" pitchFamily="34" charset="-120"/>
              </a:rPr>
              <a:t>презентують результати</a:t>
            </a:r>
            <a:r>
              <a:rPr lang="en-US" sz="700" dirty="0">
                <a:solidFill>
                  <a:srgbClr val="403011"/>
                </a:solidFill>
                <a:latin typeface="Brygada 1918" pitchFamily="34" charset="0"/>
                <a:ea typeface="Brygada 1918" pitchFamily="34" charset="-122"/>
                <a:cs typeface="Brygada 1918" pitchFamily="34" charset="-120"/>
              </a:rPr>
              <a:t> своєї роботи перед аудиторією (однокласниками, вчителями, батьками). Це включає в себе коротке представлення теми, опису процесу дослідження, демонстрацію продукту та </a:t>
            </a:r>
            <a:r>
              <a:rPr lang="en-US" sz="700" b="1" dirty="0">
                <a:solidFill>
                  <a:srgbClr val="403011"/>
                </a:solidFill>
                <a:latin typeface="Brygada 1918" pitchFamily="34" charset="0"/>
                <a:ea typeface="Brygada 1918" pitchFamily="34" charset="-122"/>
                <a:cs typeface="Brygada 1918" pitchFamily="34" charset="-120"/>
              </a:rPr>
              <a:t>відповіді на запитання</a:t>
            </a:r>
            <a:r>
              <a:rPr lang="en-US" sz="700" dirty="0">
                <a:solidFill>
                  <a:srgbClr val="403011"/>
                </a:solidFill>
                <a:latin typeface="Brygada 1918" pitchFamily="34" charset="0"/>
                <a:ea typeface="Brygada 1918" pitchFamily="34" charset="-122"/>
                <a:cs typeface="Brygada 1918" pitchFamily="34" charset="-120"/>
              </a:rPr>
              <a:t>. Цей етап розвиває навички публічних виступів та аргументації.</a:t>
            </a:r>
            <a:endParaRPr lang="en-US" sz="700" dirty="0"/>
          </a:p>
        </p:txBody>
      </p:sp>
      <p:sp>
        <p:nvSpPr>
          <p:cNvPr id="18" name="Shape 16"/>
          <p:cNvSpPr/>
          <p:nvPr/>
        </p:nvSpPr>
        <p:spPr>
          <a:xfrm>
            <a:off x="446633" y="5502970"/>
            <a:ext cx="81186" cy="796826"/>
          </a:xfrm>
          <a:prstGeom prst="roundRect">
            <a:avLst>
              <a:gd name="adj" fmla="val 150048"/>
            </a:avLst>
          </a:prstGeom>
          <a:solidFill>
            <a:srgbClr val="83792E"/>
          </a:solidFill>
          <a:ln w="7620">
            <a:solidFill>
              <a:srgbClr val="9C9247"/>
            </a:solidFill>
            <a:prstDash val="solid"/>
          </a:ln>
        </p:spPr>
      </p:sp>
      <p:sp>
        <p:nvSpPr>
          <p:cNvPr id="19" name="Text 17"/>
          <p:cNvSpPr/>
          <p:nvPr/>
        </p:nvSpPr>
        <p:spPr>
          <a:xfrm>
            <a:off x="609005" y="5611218"/>
            <a:ext cx="1015083" cy="169168"/>
          </a:xfrm>
          <a:prstGeom prst="rect">
            <a:avLst/>
          </a:prstGeom>
          <a:noFill/>
          <a:ln/>
        </p:spPr>
        <p:txBody>
          <a:bodyPr wrap="none" lIns="0" tIns="0" rIns="0" bIns="0" rtlCol="0" anchor="t"/>
          <a:lstStyle/>
          <a:p>
            <a:pPr>
              <a:lnSpc>
                <a:spcPts val="1085"/>
              </a:lnSpc>
            </a:pPr>
            <a:r>
              <a:rPr lang="en-US" sz="900" dirty="0">
                <a:solidFill>
                  <a:srgbClr val="403011"/>
                </a:solidFill>
                <a:latin typeface="Brygada 1918 Semi Bold" pitchFamily="34" charset="0"/>
                <a:ea typeface="Brygada 1918 Semi Bold" pitchFamily="34" charset="-122"/>
                <a:cs typeface="Brygada 1918 Semi Bold" pitchFamily="34" charset="-120"/>
              </a:rPr>
              <a:t>Оцінювання</a:t>
            </a:r>
            <a:endParaRPr lang="en-US" sz="900" dirty="0"/>
          </a:p>
        </p:txBody>
      </p:sp>
      <p:sp>
        <p:nvSpPr>
          <p:cNvPr id="20" name="Text 18"/>
          <p:cNvSpPr/>
          <p:nvPr/>
        </p:nvSpPr>
        <p:spPr>
          <a:xfrm>
            <a:off x="609005" y="5845274"/>
            <a:ext cx="8210178" cy="346273"/>
          </a:xfrm>
          <a:prstGeom prst="rect">
            <a:avLst/>
          </a:prstGeom>
          <a:noFill/>
          <a:ln/>
        </p:spPr>
        <p:txBody>
          <a:bodyPr wrap="square" lIns="0" tIns="0" rIns="0" bIns="0" rtlCol="0" anchor="t"/>
          <a:lstStyle/>
          <a:p>
            <a:pPr>
              <a:lnSpc>
                <a:spcPts val="1120"/>
              </a:lnSpc>
            </a:pPr>
            <a:r>
              <a:rPr lang="en-US" sz="700" dirty="0">
                <a:solidFill>
                  <a:srgbClr val="403011"/>
                </a:solidFill>
                <a:latin typeface="Brygada 1918" pitchFamily="34" charset="0"/>
                <a:ea typeface="Brygada 1918" pitchFamily="34" charset="-122"/>
                <a:cs typeface="Brygada 1918" pitchFamily="34" charset="-120"/>
              </a:rPr>
              <a:t>Оцінювання проєкту має бути </a:t>
            </a:r>
            <a:r>
              <a:rPr lang="en-US" sz="700" b="1" dirty="0">
                <a:solidFill>
                  <a:srgbClr val="403011"/>
                </a:solidFill>
                <a:latin typeface="Brygada 1918" pitchFamily="34" charset="0"/>
                <a:ea typeface="Brygada 1918" pitchFamily="34" charset="-122"/>
                <a:cs typeface="Brygada 1918" pitchFamily="34" charset="-120"/>
              </a:rPr>
              <a:t>формувальним</a:t>
            </a:r>
            <a:r>
              <a:rPr lang="en-US" sz="700" dirty="0">
                <a:solidFill>
                  <a:srgbClr val="403011"/>
                </a:solidFill>
                <a:latin typeface="Brygada 1918" pitchFamily="34" charset="0"/>
                <a:ea typeface="Brygada 1918" pitchFamily="34" charset="-122"/>
                <a:cs typeface="Brygada 1918" pitchFamily="34" charset="-120"/>
              </a:rPr>
              <a:t> (протягом усього процесу, з наданням зворотного зв'язку) та </a:t>
            </a:r>
            <a:r>
              <a:rPr lang="en-US" sz="700" b="1" dirty="0">
                <a:solidFill>
                  <a:srgbClr val="403011"/>
                </a:solidFill>
                <a:latin typeface="Brygada 1918" pitchFamily="34" charset="0"/>
                <a:ea typeface="Brygada 1918" pitchFamily="34" charset="-122"/>
                <a:cs typeface="Brygada 1918" pitchFamily="34" charset="-120"/>
              </a:rPr>
              <a:t>підсумковим</a:t>
            </a:r>
            <a:r>
              <a:rPr lang="en-US" sz="700" dirty="0">
                <a:solidFill>
                  <a:srgbClr val="403011"/>
                </a:solidFill>
                <a:latin typeface="Brygada 1918" pitchFamily="34" charset="0"/>
                <a:ea typeface="Brygada 1918" pitchFamily="34" charset="-122"/>
                <a:cs typeface="Brygada 1918" pitchFamily="34" charset="-120"/>
              </a:rPr>
              <a:t> (за кінцевий продукт та захист). Важливо використовувати чіткі </a:t>
            </a:r>
            <a:r>
              <a:rPr lang="en-US" sz="700" b="1" dirty="0">
                <a:solidFill>
                  <a:srgbClr val="403011"/>
                </a:solidFill>
                <a:latin typeface="Brygada 1918" pitchFamily="34" charset="0"/>
                <a:ea typeface="Brygada 1918" pitchFamily="34" charset="-122"/>
                <a:cs typeface="Brygada 1918" pitchFamily="34" charset="-120"/>
              </a:rPr>
              <a:t>критерії оцінювання</a:t>
            </a:r>
            <a:r>
              <a:rPr lang="en-US" sz="700" dirty="0">
                <a:solidFill>
                  <a:srgbClr val="403011"/>
                </a:solidFill>
                <a:latin typeface="Brygada 1918" pitchFamily="34" charset="0"/>
                <a:ea typeface="Brygada 1918" pitchFamily="34" charset="-122"/>
                <a:cs typeface="Brygada 1918" pitchFamily="34" charset="-120"/>
              </a:rPr>
              <a:t>, які охоплюють як змістовну частину (наукова точність, глибина дослідження), так і презентаційні та комунікативні навички. Це допомагає учням зрозуміти, над чими їм потрібно працювати.</a:t>
            </a:r>
            <a:endParaRPr lang="en-US" sz="700" dirty="0"/>
          </a:p>
        </p:txBody>
      </p:sp>
    </p:spTree>
    <p:extLst>
      <p:ext uri="{BB962C8B-B14F-4D97-AF65-F5344CB8AC3E}">
        <p14:creationId xmlns:p14="http://schemas.microsoft.com/office/powerpoint/2010/main" val="558077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24073" y="168759"/>
            <a:ext cx="4538811" cy="316871"/>
          </a:xfrm>
          <a:prstGeom prst="rect">
            <a:avLst/>
          </a:prstGeom>
          <a:noFill/>
          <a:ln/>
        </p:spPr>
        <p:txBody>
          <a:bodyPr wrap="none" lIns="0" tIns="0" rIns="0" bIns="0" rtlCol="0" anchor="t"/>
          <a:lstStyle/>
          <a:p>
            <a:pPr>
              <a:lnSpc>
                <a:spcPts val="2205"/>
              </a:lnSpc>
            </a:pPr>
            <a:r>
              <a:rPr lang="en-US" dirty="0">
                <a:solidFill>
                  <a:srgbClr val="403011"/>
                </a:solidFill>
                <a:latin typeface="Brygada 1918 Semi Bold" pitchFamily="34" charset="0"/>
                <a:ea typeface="Brygada 1918 Semi Bold" pitchFamily="34" charset="-122"/>
                <a:cs typeface="Brygada 1918 Semi Bold" pitchFamily="34" charset="-120"/>
              </a:rPr>
              <a:t>Ідеї для натхнення: Приклади Проєктів з Хімії</a:t>
            </a:r>
            <a:endParaRPr lang="en-US" dirty="0"/>
          </a:p>
        </p:txBody>
      </p:sp>
      <p:sp>
        <p:nvSpPr>
          <p:cNvPr id="3" name="Text 1"/>
          <p:cNvSpPr/>
          <p:nvPr/>
        </p:nvSpPr>
        <p:spPr>
          <a:xfrm>
            <a:off x="328836" y="509373"/>
            <a:ext cx="8495854" cy="324508"/>
          </a:xfrm>
          <a:prstGeom prst="rect">
            <a:avLst/>
          </a:prstGeom>
          <a:noFill/>
          <a:ln/>
        </p:spPr>
        <p:txBody>
          <a:bodyPr wrap="square" lIns="0" tIns="0" rIns="0" bIns="0" rtlCol="0" anchor="t"/>
          <a:lstStyle/>
          <a:p>
            <a:pPr>
              <a:lnSpc>
                <a:spcPts val="1120"/>
              </a:lnSpc>
            </a:pPr>
            <a:r>
              <a:rPr lang="en-US" sz="1400" dirty="0">
                <a:solidFill>
                  <a:srgbClr val="403011"/>
                </a:solidFill>
                <a:latin typeface="Brygada 1918" pitchFamily="34" charset="0"/>
                <a:ea typeface="Brygada 1918" pitchFamily="34" charset="-122"/>
                <a:cs typeface="Brygada 1918" pitchFamily="34" charset="-120"/>
              </a:rPr>
              <a:t>Проєктна діяльність у хімії може бути надзвичайно захоплюючою, оскільки вона дозволяє учням досліджувати світ навколо себе крізь призму хімічних знань. Ось кілька ідей, які можуть надихнути ваших учнів на цікаві дослідження:</a:t>
            </a:r>
            <a:endParaRPr lang="en-US" sz="1400" dirty="0"/>
          </a:p>
        </p:txBody>
      </p:sp>
      <p:sp>
        <p:nvSpPr>
          <p:cNvPr id="4" name="Text 2"/>
          <p:cNvSpPr/>
          <p:nvPr/>
        </p:nvSpPr>
        <p:spPr>
          <a:xfrm>
            <a:off x="84558" y="990917"/>
            <a:ext cx="4519515" cy="991554"/>
          </a:xfrm>
          <a:prstGeom prst="rect">
            <a:avLst/>
          </a:prstGeom>
          <a:noFill/>
          <a:ln/>
        </p:spPr>
        <p:txBody>
          <a:bodyPr wrap="square" lIns="0" tIns="0" rIns="0" bIns="0" rtlCol="0" anchor="t"/>
          <a:lstStyle/>
          <a:p>
            <a:pPr marL="240030" indent="-240030">
              <a:lnSpc>
                <a:spcPts val="1120"/>
              </a:lnSpc>
              <a:buSzPct val="100000"/>
              <a:buChar char="•"/>
            </a:pPr>
            <a:r>
              <a:rPr lang="en-US" sz="1100" b="1" dirty="0">
                <a:solidFill>
                  <a:srgbClr val="403011"/>
                </a:solidFill>
                <a:latin typeface="Brygada 1918" pitchFamily="34" charset="0"/>
                <a:ea typeface="Brygada 1918" pitchFamily="34" charset="-122"/>
                <a:cs typeface="Brygada 1918" pitchFamily="34" charset="-120"/>
              </a:rPr>
              <a:t>"Хімія в побуті: Небезпечні та корисні речовини".</a:t>
            </a:r>
            <a:r>
              <a:rPr lang="en-US" sz="1100" dirty="0">
                <a:solidFill>
                  <a:srgbClr val="403011"/>
                </a:solidFill>
                <a:latin typeface="Brygada 1918" pitchFamily="34" charset="0"/>
                <a:ea typeface="Brygada 1918" pitchFamily="34" charset="-122"/>
                <a:cs typeface="Brygada 1918" pitchFamily="34" charset="-120"/>
              </a:rPr>
              <a:t> Учні можуть дослідити склад засобів для чищення, косметики, продуктів харчування та визначити їхню користь або потенційну шкоду. Це може включати лабораторні дослідження pH розчинів, виявлення певних компонентів або створення посібника з безпечного використання побутової хімії.</a:t>
            </a:r>
            <a:endParaRPr lang="en-US" sz="1100" dirty="0"/>
          </a:p>
        </p:txBody>
      </p:sp>
      <p:sp>
        <p:nvSpPr>
          <p:cNvPr id="5" name="Text 3"/>
          <p:cNvSpPr/>
          <p:nvPr/>
        </p:nvSpPr>
        <p:spPr>
          <a:xfrm>
            <a:off x="116633" y="2047157"/>
            <a:ext cx="4519515" cy="770427"/>
          </a:xfrm>
          <a:prstGeom prst="rect">
            <a:avLst/>
          </a:prstGeom>
          <a:noFill/>
          <a:ln/>
        </p:spPr>
        <p:txBody>
          <a:bodyPr wrap="square" lIns="0" tIns="0" rIns="0" bIns="0" rtlCol="0" anchor="t"/>
          <a:lstStyle/>
          <a:p>
            <a:pPr marL="240030" indent="-240030">
              <a:lnSpc>
                <a:spcPts val="1120"/>
              </a:lnSpc>
              <a:buSzPct val="100000"/>
              <a:buChar char="•"/>
            </a:pPr>
            <a:r>
              <a:rPr lang="en-US" sz="1100" b="1" dirty="0">
                <a:solidFill>
                  <a:srgbClr val="403011"/>
                </a:solidFill>
                <a:latin typeface="Brygada 1918" pitchFamily="34" charset="0"/>
                <a:ea typeface="Brygada 1918" pitchFamily="34" charset="-122"/>
                <a:cs typeface="Brygada 1918" pitchFamily="34" charset="-120"/>
              </a:rPr>
              <a:t>"Вода: Від джерела до очисних споруд".</a:t>
            </a:r>
            <a:r>
              <a:rPr lang="en-US" sz="1100" dirty="0">
                <a:solidFill>
                  <a:srgbClr val="403011"/>
                </a:solidFill>
                <a:latin typeface="Brygada 1918" pitchFamily="34" charset="0"/>
                <a:ea typeface="Brygada 1918" pitchFamily="34" charset="-122"/>
                <a:cs typeface="Brygada 1918" pitchFamily="34" charset="-120"/>
              </a:rPr>
              <a:t> Проєкт може охоплювати дослідження якості місцевої води (з крана, з колодязя), процеси її очищення на водоочисних станціях, роль хімії у цих процесах. Можна побудувати модель очисної споруди або розробити рекомендації щодо економії води.</a:t>
            </a:r>
            <a:endParaRPr lang="en-US" sz="1100" dirty="0"/>
          </a:p>
        </p:txBody>
      </p:sp>
      <p:sp>
        <p:nvSpPr>
          <p:cNvPr id="6" name="Text 4"/>
          <p:cNvSpPr/>
          <p:nvPr/>
        </p:nvSpPr>
        <p:spPr>
          <a:xfrm>
            <a:off x="52484" y="2922272"/>
            <a:ext cx="4519515" cy="826063"/>
          </a:xfrm>
          <a:prstGeom prst="rect">
            <a:avLst/>
          </a:prstGeom>
          <a:noFill/>
          <a:ln/>
        </p:spPr>
        <p:txBody>
          <a:bodyPr wrap="square" lIns="0" tIns="0" rIns="0" bIns="0" rtlCol="0" anchor="t"/>
          <a:lstStyle/>
          <a:p>
            <a:pPr marL="240030" indent="-240030">
              <a:lnSpc>
                <a:spcPts val="1120"/>
              </a:lnSpc>
              <a:buSzPct val="100000"/>
              <a:buChar char="•"/>
            </a:pPr>
            <a:r>
              <a:rPr lang="en-US" sz="1100" b="1" dirty="0">
                <a:solidFill>
                  <a:srgbClr val="403011"/>
                </a:solidFill>
                <a:latin typeface="Brygada 1918" pitchFamily="34" charset="0"/>
                <a:ea typeface="Brygada 1918" pitchFamily="34" charset="-122"/>
                <a:cs typeface="Brygada 1918" pitchFamily="34" charset="-120"/>
              </a:rPr>
              <a:t>"Роль хімії у створенні нових матеріалів".</a:t>
            </a:r>
            <a:r>
              <a:rPr lang="en-US" sz="1100" dirty="0">
                <a:solidFill>
                  <a:srgbClr val="403011"/>
                </a:solidFill>
                <a:latin typeface="Brygada 1918" pitchFamily="34" charset="0"/>
                <a:ea typeface="Brygada 1918" pitchFamily="34" charset="-122"/>
                <a:cs typeface="Brygada 1918" pitchFamily="34" charset="-120"/>
              </a:rPr>
              <a:t> Учні можуть вивчити історію винаходу пластику, полімерів, композитних матеріалів, їхні властивості та застосування. Можна спробувати синтезувати прості полімери або створити презентацію про "розумні" матеріали майбутнього.</a:t>
            </a:r>
            <a:endParaRPr lang="en-US" sz="1100" dirty="0"/>
          </a:p>
        </p:txBody>
      </p:sp>
      <p:sp>
        <p:nvSpPr>
          <p:cNvPr id="7" name="Text 5"/>
          <p:cNvSpPr/>
          <p:nvPr/>
        </p:nvSpPr>
        <p:spPr>
          <a:xfrm>
            <a:off x="52485" y="3864846"/>
            <a:ext cx="4583663" cy="841600"/>
          </a:xfrm>
          <a:prstGeom prst="rect">
            <a:avLst/>
          </a:prstGeom>
          <a:noFill/>
          <a:ln/>
        </p:spPr>
        <p:txBody>
          <a:bodyPr wrap="square" lIns="0" tIns="0" rIns="0" bIns="0" rtlCol="0" anchor="t"/>
          <a:lstStyle/>
          <a:p>
            <a:pPr marL="240030" indent="-240030">
              <a:lnSpc>
                <a:spcPts val="1120"/>
              </a:lnSpc>
              <a:buSzPct val="100000"/>
              <a:buChar char="•"/>
            </a:pPr>
            <a:r>
              <a:rPr lang="en-US" sz="1100" b="1" dirty="0">
                <a:solidFill>
                  <a:srgbClr val="403011"/>
                </a:solidFill>
                <a:latin typeface="Brygada 1918" pitchFamily="34" charset="0"/>
                <a:ea typeface="Brygada 1918" pitchFamily="34" charset="-122"/>
                <a:cs typeface="Brygada 1918" pitchFamily="34" charset="-120"/>
              </a:rPr>
              <a:t>"Дослідження складу ґрунту та вплив добрив".</a:t>
            </a:r>
            <a:r>
              <a:rPr lang="en-US" sz="1100" dirty="0">
                <a:solidFill>
                  <a:srgbClr val="403011"/>
                </a:solidFill>
                <a:latin typeface="Brygada 1918" pitchFamily="34" charset="0"/>
                <a:ea typeface="Brygada 1918" pitchFamily="34" charset="-122"/>
                <a:cs typeface="Brygada 1918" pitchFamily="34" charset="-120"/>
              </a:rPr>
              <a:t> Проєкт може включати збір зразків ґрунту з різних ділянок, хімічний аналіз його складу (наприклад, визначення pH, вмісту гумусу), дослідження впливу різних видів добрив на ріст рослин. Це може бути практичний експеримент з вирощування рослин у різних умовах.</a:t>
            </a:r>
            <a:endParaRPr lang="en-US" sz="1100" dirty="0"/>
          </a:p>
        </p:txBody>
      </p:sp>
      <p:sp>
        <p:nvSpPr>
          <p:cNvPr id="8" name="Text 6"/>
          <p:cNvSpPr/>
          <p:nvPr/>
        </p:nvSpPr>
        <p:spPr>
          <a:xfrm>
            <a:off x="52485" y="4837566"/>
            <a:ext cx="4519515" cy="779904"/>
          </a:xfrm>
          <a:prstGeom prst="rect">
            <a:avLst/>
          </a:prstGeom>
          <a:noFill/>
          <a:ln/>
        </p:spPr>
        <p:txBody>
          <a:bodyPr wrap="square" lIns="0" tIns="0" rIns="0" bIns="0" rtlCol="0" anchor="t"/>
          <a:lstStyle/>
          <a:p>
            <a:pPr marL="240030" indent="-240030">
              <a:lnSpc>
                <a:spcPts val="1120"/>
              </a:lnSpc>
              <a:buSzPct val="100000"/>
              <a:buChar char="•"/>
            </a:pPr>
            <a:r>
              <a:rPr lang="en-US" sz="1100" b="1" dirty="0">
                <a:solidFill>
                  <a:srgbClr val="403011"/>
                </a:solidFill>
                <a:latin typeface="Brygada 1918" pitchFamily="34" charset="0"/>
                <a:ea typeface="Brygada 1918" pitchFamily="34" charset="-122"/>
                <a:cs typeface="Brygada 1918" pitchFamily="34" charset="-120"/>
              </a:rPr>
              <a:t>"Виробництво мила в домашніх умовах".</a:t>
            </a:r>
            <a:r>
              <a:rPr lang="en-US" sz="1100" dirty="0">
                <a:solidFill>
                  <a:srgbClr val="403011"/>
                </a:solidFill>
                <a:latin typeface="Brygada 1918" pitchFamily="34" charset="0"/>
                <a:ea typeface="Brygada 1918" pitchFamily="34" charset="-122"/>
                <a:cs typeface="Brygada 1918" pitchFamily="34" charset="-120"/>
              </a:rPr>
              <a:t> Цей проєкт поєднує теорію з практикою. Учні вивчають процес омилення, підбирають інгредієнти, експериментують з ароматами та кольорами. Результатом є власноруч виготовлене мило та презентація про хімію його створення.</a:t>
            </a:r>
            <a:endParaRPr lang="en-US" sz="1100" dirty="0"/>
          </a:p>
        </p:txBody>
      </p:sp>
      <p:sp>
        <p:nvSpPr>
          <p:cNvPr id="9" name="Text 7"/>
          <p:cNvSpPr/>
          <p:nvPr/>
        </p:nvSpPr>
        <p:spPr>
          <a:xfrm>
            <a:off x="52485" y="5736008"/>
            <a:ext cx="4519515" cy="841600"/>
          </a:xfrm>
          <a:prstGeom prst="rect">
            <a:avLst/>
          </a:prstGeom>
          <a:noFill/>
          <a:ln/>
        </p:spPr>
        <p:txBody>
          <a:bodyPr wrap="square" lIns="0" tIns="0" rIns="0" bIns="0" rtlCol="0" anchor="t"/>
          <a:lstStyle/>
          <a:p>
            <a:pPr marL="240030" indent="-240030">
              <a:lnSpc>
                <a:spcPts val="1120"/>
              </a:lnSpc>
              <a:buSzPct val="100000"/>
              <a:buChar char="•"/>
            </a:pPr>
            <a:r>
              <a:rPr lang="en-US" sz="1100" b="1" dirty="0">
                <a:solidFill>
                  <a:srgbClr val="403011"/>
                </a:solidFill>
                <a:latin typeface="Brygada 1918" pitchFamily="34" charset="0"/>
                <a:ea typeface="Brygada 1918" pitchFamily="34" charset="-122"/>
                <a:cs typeface="Brygada 1918" pitchFamily="34" charset="-120"/>
              </a:rPr>
              <a:t>"Хімічні елементи в організмі людини".</a:t>
            </a:r>
            <a:r>
              <a:rPr lang="en-US" sz="1100" dirty="0">
                <a:solidFill>
                  <a:srgbClr val="403011"/>
                </a:solidFill>
                <a:latin typeface="Brygada 1918" pitchFamily="34" charset="0"/>
                <a:ea typeface="Brygada 1918" pitchFamily="34" charset="-122"/>
                <a:cs typeface="Brygada 1918" pitchFamily="34" charset="-120"/>
              </a:rPr>
              <a:t> Проєкт може досліджувати роль різних хімічних елементів (кальцій, залізо, йод тощо) у функціонуванні людського організму, їхню важливість для здоров'я та наслідки дефіциту. Можна створити інформаційні плакати або буклет з рекомендаціями щодо збалансованого харчування.</a:t>
            </a:r>
            <a:endParaRPr lang="en-US" sz="1100" dirty="0"/>
          </a:p>
        </p:txBody>
      </p:sp>
      <p:pic>
        <p:nvPicPr>
          <p:cNvPr id="10" name="Image 0" descr="preencoded.png"/>
          <p:cNvPicPr>
            <a:picLocks noChangeAspect="1"/>
          </p:cNvPicPr>
          <p:nvPr/>
        </p:nvPicPr>
        <p:blipFill>
          <a:blip r:embed="rId2"/>
          <a:stretch>
            <a:fillRect/>
          </a:stretch>
        </p:blipFill>
        <p:spPr>
          <a:xfrm>
            <a:off x="5657850" y="1439168"/>
            <a:ext cx="3166839" cy="4222452"/>
          </a:xfrm>
          <a:prstGeom prst="rect">
            <a:avLst/>
          </a:prstGeom>
        </p:spPr>
      </p:pic>
    </p:spTree>
    <p:extLst>
      <p:ext uri="{BB962C8B-B14F-4D97-AF65-F5344CB8AC3E}">
        <p14:creationId xmlns:p14="http://schemas.microsoft.com/office/powerpoint/2010/main" val="3983295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38299" y="505620"/>
            <a:ext cx="8267403" cy="913011"/>
          </a:xfrm>
          <a:prstGeom prst="rect">
            <a:avLst/>
          </a:prstGeom>
          <a:noFill/>
          <a:ln/>
        </p:spPr>
        <p:txBody>
          <a:bodyPr wrap="square" lIns="0" tIns="0" rIns="0" bIns="0" rtlCol="0" anchor="t"/>
          <a:lstStyle/>
          <a:p>
            <a:pPr>
              <a:lnSpc>
                <a:spcPts val="3010"/>
              </a:lnSpc>
            </a:pPr>
            <a:r>
              <a:rPr lang="en-US" sz="2400" dirty="0">
                <a:solidFill>
                  <a:srgbClr val="403011"/>
                </a:solidFill>
                <a:latin typeface="Brygada 1918 Semi Bold" pitchFamily="34" charset="0"/>
                <a:ea typeface="Brygada 1918 Semi Bold" pitchFamily="34" charset="-122"/>
                <a:cs typeface="Brygada 1918 Semi Bold" pitchFamily="34" charset="-120"/>
              </a:rPr>
              <a:t>Від наставника до фасилітатора: Роль Вчителя у Проєктній Діяльності</a:t>
            </a:r>
            <a:endParaRPr lang="en-US" sz="2400" dirty="0"/>
          </a:p>
        </p:txBody>
      </p:sp>
      <p:sp>
        <p:nvSpPr>
          <p:cNvPr id="3" name="Text 1"/>
          <p:cNvSpPr/>
          <p:nvPr/>
        </p:nvSpPr>
        <p:spPr>
          <a:xfrm>
            <a:off x="438299" y="1710830"/>
            <a:ext cx="8267403" cy="467519"/>
          </a:xfrm>
          <a:prstGeom prst="rect">
            <a:avLst/>
          </a:prstGeom>
          <a:noFill/>
          <a:ln/>
        </p:spPr>
        <p:txBody>
          <a:bodyPr wrap="square" lIns="0" tIns="0" rIns="0" bIns="0" rtlCol="0" anchor="t"/>
          <a:lstStyle/>
          <a:p>
            <a:pPr>
              <a:lnSpc>
                <a:spcPts val="1540"/>
              </a:lnSpc>
            </a:pPr>
            <a:r>
              <a:rPr lang="en-US" sz="900" dirty="0">
                <a:solidFill>
                  <a:srgbClr val="403011"/>
                </a:solidFill>
                <a:latin typeface="Brygada 1918" pitchFamily="34" charset="0"/>
                <a:ea typeface="Brygada 1918" pitchFamily="34" charset="-122"/>
                <a:cs typeface="Brygada 1918" pitchFamily="34" charset="-120"/>
              </a:rPr>
              <a:t>У проєктній діяльності роль вчителя кардинально змінюється. Він перестає бути лише джерелом знань і стає наставником, який направляє, підтримує та надихає учнів. Це вимагає від педагога не тільки глибоких знань з хімії, а й володіння навичками фасилітації, емпатії та організаційної роботи.</a:t>
            </a:r>
            <a:endParaRPr lang="en-US" sz="900" dirty="0"/>
          </a:p>
        </p:txBody>
      </p:sp>
      <p:sp>
        <p:nvSpPr>
          <p:cNvPr id="4" name="Shape 2"/>
          <p:cNvSpPr/>
          <p:nvPr/>
        </p:nvSpPr>
        <p:spPr>
          <a:xfrm>
            <a:off x="438299" y="2342654"/>
            <a:ext cx="2682776" cy="2282428"/>
          </a:xfrm>
          <a:prstGeom prst="roundRect">
            <a:avLst>
              <a:gd name="adj" fmla="val 4006"/>
            </a:avLst>
          </a:prstGeom>
          <a:noFill/>
          <a:ln w="22860">
            <a:solidFill>
              <a:srgbClr val="626C3B"/>
            </a:solidFill>
            <a:prstDash val="solid"/>
          </a:ln>
        </p:spPr>
      </p:sp>
      <p:sp>
        <p:nvSpPr>
          <p:cNvPr id="5" name="Shape 3"/>
          <p:cNvSpPr/>
          <p:nvPr/>
        </p:nvSpPr>
        <p:spPr>
          <a:xfrm>
            <a:off x="424011" y="2342654"/>
            <a:ext cx="57150" cy="2282428"/>
          </a:xfrm>
          <a:prstGeom prst="roundRect">
            <a:avLst>
              <a:gd name="adj" fmla="val 287609"/>
            </a:avLst>
          </a:prstGeom>
          <a:solidFill>
            <a:srgbClr val="626C3B"/>
          </a:solidFill>
          <a:ln/>
        </p:spPr>
      </p:sp>
      <p:sp>
        <p:nvSpPr>
          <p:cNvPr id="6" name="Text 4"/>
          <p:cNvSpPr/>
          <p:nvPr/>
        </p:nvSpPr>
        <p:spPr>
          <a:xfrm>
            <a:off x="604986" y="2507754"/>
            <a:ext cx="1369665" cy="228303"/>
          </a:xfrm>
          <a:prstGeom prst="rect">
            <a:avLst/>
          </a:prstGeom>
          <a:noFill/>
          <a:ln/>
        </p:spPr>
        <p:txBody>
          <a:bodyPr wrap="none" lIns="0" tIns="0" rIns="0" bIns="0" rtlCol="0" anchor="t"/>
          <a:lstStyle/>
          <a:p>
            <a:pPr>
              <a:lnSpc>
                <a:spcPts val="1505"/>
              </a:lnSpc>
            </a:pPr>
            <a:r>
              <a:rPr lang="en-US" sz="1200" dirty="0">
                <a:solidFill>
                  <a:srgbClr val="403011"/>
                </a:solidFill>
                <a:latin typeface="Brygada 1918 Semi Bold" pitchFamily="34" charset="0"/>
                <a:ea typeface="Brygada 1918 Semi Bold" pitchFamily="34" charset="-122"/>
                <a:cs typeface="Brygada 1918 Semi Bold" pitchFamily="34" charset="-120"/>
              </a:rPr>
              <a:t>Натхненник</a:t>
            </a:r>
            <a:endParaRPr lang="en-US" sz="1200" dirty="0"/>
          </a:p>
        </p:txBody>
      </p:sp>
      <p:sp>
        <p:nvSpPr>
          <p:cNvPr id="7" name="Text 5"/>
          <p:cNvSpPr/>
          <p:nvPr/>
        </p:nvSpPr>
        <p:spPr>
          <a:xfrm>
            <a:off x="604987" y="2823667"/>
            <a:ext cx="2392263" cy="1636316"/>
          </a:xfrm>
          <a:prstGeom prst="rect">
            <a:avLst/>
          </a:prstGeom>
          <a:noFill/>
          <a:ln/>
        </p:spPr>
        <p:txBody>
          <a:bodyPr wrap="square" lIns="0" tIns="0" rIns="0" bIns="0" rtlCol="0" anchor="t"/>
          <a:lstStyle/>
          <a:p>
            <a:pPr>
              <a:lnSpc>
                <a:spcPts val="1540"/>
              </a:lnSpc>
            </a:pPr>
            <a:r>
              <a:rPr lang="en-US" sz="900" dirty="0">
                <a:solidFill>
                  <a:srgbClr val="403011"/>
                </a:solidFill>
                <a:latin typeface="Brygada 1918" pitchFamily="34" charset="0"/>
                <a:ea typeface="Brygada 1918" pitchFamily="34" charset="-122"/>
                <a:cs typeface="Brygada 1918" pitchFamily="34" charset="-120"/>
              </a:rPr>
              <a:t>Вчитель мотивує учнів до пошуку нових ідей, підтримує їхню ініціативу та допомагає побачити цінність і практичне значення хімічних знань у реальному житті. Важливо створити атмосферу довіри та заохочення до експериментів, навіть якщо вони не завжди завершуються успішно.</a:t>
            </a:r>
            <a:endParaRPr lang="en-US" sz="900" dirty="0"/>
          </a:p>
        </p:txBody>
      </p:sp>
      <p:sp>
        <p:nvSpPr>
          <p:cNvPr id="8" name="Shape 6"/>
          <p:cNvSpPr/>
          <p:nvPr/>
        </p:nvSpPr>
        <p:spPr>
          <a:xfrm>
            <a:off x="3230612" y="2342654"/>
            <a:ext cx="2682776" cy="2282428"/>
          </a:xfrm>
          <a:prstGeom prst="roundRect">
            <a:avLst>
              <a:gd name="adj" fmla="val 4006"/>
            </a:avLst>
          </a:prstGeom>
          <a:noFill/>
          <a:ln w="22860">
            <a:solidFill>
              <a:srgbClr val="83792E"/>
            </a:solidFill>
            <a:prstDash val="solid"/>
          </a:ln>
        </p:spPr>
      </p:sp>
      <p:sp>
        <p:nvSpPr>
          <p:cNvPr id="9" name="Shape 7"/>
          <p:cNvSpPr/>
          <p:nvPr/>
        </p:nvSpPr>
        <p:spPr>
          <a:xfrm>
            <a:off x="3216324" y="2342654"/>
            <a:ext cx="57150" cy="2282428"/>
          </a:xfrm>
          <a:prstGeom prst="roundRect">
            <a:avLst>
              <a:gd name="adj" fmla="val 287609"/>
            </a:avLst>
          </a:prstGeom>
          <a:solidFill>
            <a:srgbClr val="83792E"/>
          </a:solidFill>
          <a:ln/>
        </p:spPr>
      </p:sp>
      <p:sp>
        <p:nvSpPr>
          <p:cNvPr id="10" name="Text 8"/>
          <p:cNvSpPr/>
          <p:nvPr/>
        </p:nvSpPr>
        <p:spPr>
          <a:xfrm>
            <a:off x="3397299" y="2507754"/>
            <a:ext cx="1369665" cy="228303"/>
          </a:xfrm>
          <a:prstGeom prst="rect">
            <a:avLst/>
          </a:prstGeom>
          <a:noFill/>
          <a:ln/>
        </p:spPr>
        <p:txBody>
          <a:bodyPr wrap="none" lIns="0" tIns="0" rIns="0" bIns="0" rtlCol="0" anchor="t"/>
          <a:lstStyle/>
          <a:p>
            <a:pPr>
              <a:lnSpc>
                <a:spcPts val="1505"/>
              </a:lnSpc>
            </a:pPr>
            <a:r>
              <a:rPr lang="en-US" sz="1200" dirty="0">
                <a:solidFill>
                  <a:srgbClr val="403011"/>
                </a:solidFill>
                <a:latin typeface="Brygada 1918 Semi Bold" pitchFamily="34" charset="0"/>
                <a:ea typeface="Brygada 1918 Semi Bold" pitchFamily="34" charset="-122"/>
                <a:cs typeface="Brygada 1918 Semi Bold" pitchFamily="34" charset="-120"/>
              </a:rPr>
              <a:t>Консультант</a:t>
            </a:r>
            <a:endParaRPr lang="en-US" sz="1200" dirty="0"/>
          </a:p>
        </p:txBody>
      </p:sp>
      <p:sp>
        <p:nvSpPr>
          <p:cNvPr id="11" name="Text 9"/>
          <p:cNvSpPr/>
          <p:nvPr/>
        </p:nvSpPr>
        <p:spPr>
          <a:xfrm>
            <a:off x="3397300" y="2823667"/>
            <a:ext cx="2392263" cy="1636316"/>
          </a:xfrm>
          <a:prstGeom prst="rect">
            <a:avLst/>
          </a:prstGeom>
          <a:noFill/>
          <a:ln/>
        </p:spPr>
        <p:txBody>
          <a:bodyPr wrap="square" lIns="0" tIns="0" rIns="0" bIns="0" rtlCol="0" anchor="t"/>
          <a:lstStyle/>
          <a:p>
            <a:pPr>
              <a:lnSpc>
                <a:spcPts val="1540"/>
              </a:lnSpc>
            </a:pPr>
            <a:r>
              <a:rPr lang="en-US" sz="900" dirty="0">
                <a:solidFill>
                  <a:srgbClr val="403011"/>
                </a:solidFill>
                <a:latin typeface="Brygada 1918" pitchFamily="34" charset="0"/>
                <a:ea typeface="Brygada 1918" pitchFamily="34" charset="-122"/>
                <a:cs typeface="Brygada 1918" pitchFamily="34" charset="-120"/>
              </a:rPr>
              <a:t>Педагог надає необхідну інформацію, допомагає учням у виборі наукової літератури, ресурсів, матеріалів та інструментів для дослідження. Він виступає в ролі експерта, який відповідає на складні запитання та допомагає долати методологічні труднощі.</a:t>
            </a:r>
            <a:endParaRPr lang="en-US" sz="900" dirty="0"/>
          </a:p>
        </p:txBody>
      </p:sp>
      <p:sp>
        <p:nvSpPr>
          <p:cNvPr id="12" name="Shape 10"/>
          <p:cNvSpPr/>
          <p:nvPr/>
        </p:nvSpPr>
        <p:spPr>
          <a:xfrm>
            <a:off x="6022926" y="2342654"/>
            <a:ext cx="2682776" cy="2282428"/>
          </a:xfrm>
          <a:prstGeom prst="roundRect">
            <a:avLst>
              <a:gd name="adj" fmla="val 4006"/>
            </a:avLst>
          </a:prstGeom>
          <a:noFill/>
          <a:ln w="22860">
            <a:solidFill>
              <a:srgbClr val="E8AF3B"/>
            </a:solidFill>
            <a:prstDash val="solid"/>
          </a:ln>
        </p:spPr>
      </p:sp>
      <p:sp>
        <p:nvSpPr>
          <p:cNvPr id="13" name="Shape 11"/>
          <p:cNvSpPr/>
          <p:nvPr/>
        </p:nvSpPr>
        <p:spPr>
          <a:xfrm>
            <a:off x="6008638" y="2342654"/>
            <a:ext cx="57150" cy="2282428"/>
          </a:xfrm>
          <a:prstGeom prst="roundRect">
            <a:avLst>
              <a:gd name="adj" fmla="val 287609"/>
            </a:avLst>
          </a:prstGeom>
          <a:solidFill>
            <a:srgbClr val="E8AF3B"/>
          </a:solidFill>
          <a:ln/>
        </p:spPr>
      </p:sp>
      <p:sp>
        <p:nvSpPr>
          <p:cNvPr id="14" name="Text 12"/>
          <p:cNvSpPr/>
          <p:nvPr/>
        </p:nvSpPr>
        <p:spPr>
          <a:xfrm>
            <a:off x="6189613" y="2507754"/>
            <a:ext cx="1369665" cy="228303"/>
          </a:xfrm>
          <a:prstGeom prst="rect">
            <a:avLst/>
          </a:prstGeom>
          <a:noFill/>
          <a:ln/>
        </p:spPr>
        <p:txBody>
          <a:bodyPr wrap="none" lIns="0" tIns="0" rIns="0" bIns="0" rtlCol="0" anchor="t"/>
          <a:lstStyle/>
          <a:p>
            <a:pPr>
              <a:lnSpc>
                <a:spcPts val="1505"/>
              </a:lnSpc>
            </a:pPr>
            <a:r>
              <a:rPr lang="en-US" sz="1200" dirty="0">
                <a:solidFill>
                  <a:srgbClr val="403011"/>
                </a:solidFill>
                <a:latin typeface="Brygada 1918 Semi Bold" pitchFamily="34" charset="0"/>
                <a:ea typeface="Brygada 1918 Semi Bold" pitchFamily="34" charset="-122"/>
                <a:cs typeface="Brygada 1918 Semi Bold" pitchFamily="34" charset="-120"/>
              </a:rPr>
              <a:t>Координатор</a:t>
            </a:r>
            <a:endParaRPr lang="en-US" sz="1200" dirty="0"/>
          </a:p>
        </p:txBody>
      </p:sp>
      <p:sp>
        <p:nvSpPr>
          <p:cNvPr id="15" name="Text 13"/>
          <p:cNvSpPr/>
          <p:nvPr/>
        </p:nvSpPr>
        <p:spPr>
          <a:xfrm>
            <a:off x="6189614" y="2823667"/>
            <a:ext cx="2392263" cy="1402557"/>
          </a:xfrm>
          <a:prstGeom prst="rect">
            <a:avLst/>
          </a:prstGeom>
          <a:noFill/>
          <a:ln/>
        </p:spPr>
        <p:txBody>
          <a:bodyPr wrap="square" lIns="0" tIns="0" rIns="0" bIns="0" rtlCol="0" anchor="t"/>
          <a:lstStyle/>
          <a:p>
            <a:pPr>
              <a:lnSpc>
                <a:spcPts val="1540"/>
              </a:lnSpc>
            </a:pPr>
            <a:r>
              <a:rPr lang="en-US" sz="900" dirty="0">
                <a:solidFill>
                  <a:srgbClr val="403011"/>
                </a:solidFill>
                <a:latin typeface="Brygada 1918" pitchFamily="34" charset="0"/>
                <a:ea typeface="Brygada 1918" pitchFamily="34" charset="-122"/>
                <a:cs typeface="Brygada 1918" pitchFamily="34" charset="-120"/>
              </a:rPr>
              <a:t>Вчитель організовує роботу груп, допомагає розподіляти ролі, встановлювати терміни та вирішувати конфлікти, що можуть виникнути під час спільної роботи. Він стежить за дотриманням плану та допомагає учням залишатися на правильному шляху.</a:t>
            </a:r>
            <a:endParaRPr lang="en-US" sz="900" dirty="0"/>
          </a:p>
        </p:txBody>
      </p:sp>
      <p:sp>
        <p:nvSpPr>
          <p:cNvPr id="16" name="Shape 14"/>
          <p:cNvSpPr/>
          <p:nvPr/>
        </p:nvSpPr>
        <p:spPr>
          <a:xfrm>
            <a:off x="438299" y="4771132"/>
            <a:ext cx="4078933" cy="1581150"/>
          </a:xfrm>
          <a:prstGeom prst="roundRect">
            <a:avLst>
              <a:gd name="adj" fmla="val 5783"/>
            </a:avLst>
          </a:prstGeom>
          <a:noFill/>
          <a:ln w="22860">
            <a:solidFill>
              <a:srgbClr val="CC914D"/>
            </a:solidFill>
            <a:prstDash val="solid"/>
          </a:ln>
        </p:spPr>
      </p:sp>
      <p:sp>
        <p:nvSpPr>
          <p:cNvPr id="17" name="Shape 15"/>
          <p:cNvSpPr/>
          <p:nvPr/>
        </p:nvSpPr>
        <p:spPr>
          <a:xfrm>
            <a:off x="424011" y="4771132"/>
            <a:ext cx="57150" cy="1581150"/>
          </a:xfrm>
          <a:prstGeom prst="roundRect">
            <a:avLst>
              <a:gd name="adj" fmla="val 287609"/>
            </a:avLst>
          </a:prstGeom>
          <a:solidFill>
            <a:srgbClr val="CC914D"/>
          </a:solidFill>
          <a:ln/>
        </p:spPr>
      </p:sp>
      <p:sp>
        <p:nvSpPr>
          <p:cNvPr id="18" name="Text 16"/>
          <p:cNvSpPr/>
          <p:nvPr/>
        </p:nvSpPr>
        <p:spPr>
          <a:xfrm>
            <a:off x="604986" y="4936232"/>
            <a:ext cx="1369665" cy="228303"/>
          </a:xfrm>
          <a:prstGeom prst="rect">
            <a:avLst/>
          </a:prstGeom>
          <a:noFill/>
          <a:ln/>
        </p:spPr>
        <p:txBody>
          <a:bodyPr wrap="none" lIns="0" tIns="0" rIns="0" bIns="0" rtlCol="0" anchor="t"/>
          <a:lstStyle/>
          <a:p>
            <a:pPr>
              <a:lnSpc>
                <a:spcPts val="1505"/>
              </a:lnSpc>
            </a:pPr>
            <a:r>
              <a:rPr lang="en-US" sz="1200" dirty="0">
                <a:solidFill>
                  <a:srgbClr val="403011"/>
                </a:solidFill>
                <a:latin typeface="Brygada 1918 Semi Bold" pitchFamily="34" charset="0"/>
                <a:ea typeface="Brygada 1918 Semi Bold" pitchFamily="34" charset="-122"/>
                <a:cs typeface="Brygada 1918 Semi Bold" pitchFamily="34" charset="-120"/>
              </a:rPr>
              <a:t>Експерт</a:t>
            </a:r>
            <a:endParaRPr lang="en-US" sz="1200" dirty="0"/>
          </a:p>
        </p:txBody>
      </p:sp>
      <p:sp>
        <p:nvSpPr>
          <p:cNvPr id="19" name="Text 17"/>
          <p:cNvSpPr/>
          <p:nvPr/>
        </p:nvSpPr>
        <p:spPr>
          <a:xfrm>
            <a:off x="604986" y="5252144"/>
            <a:ext cx="3788420" cy="701278"/>
          </a:xfrm>
          <a:prstGeom prst="rect">
            <a:avLst/>
          </a:prstGeom>
          <a:noFill/>
          <a:ln/>
        </p:spPr>
        <p:txBody>
          <a:bodyPr wrap="square" lIns="0" tIns="0" rIns="0" bIns="0" rtlCol="0" anchor="t"/>
          <a:lstStyle/>
          <a:p>
            <a:pPr>
              <a:lnSpc>
                <a:spcPts val="1540"/>
              </a:lnSpc>
            </a:pPr>
            <a:r>
              <a:rPr lang="en-US" sz="900" dirty="0">
                <a:solidFill>
                  <a:srgbClr val="403011"/>
                </a:solidFill>
                <a:latin typeface="Brygada 1918" pitchFamily="34" charset="0"/>
                <a:ea typeface="Brygada 1918" pitchFamily="34" charset="-122"/>
                <a:cs typeface="Brygada 1918" pitchFamily="34" charset="-120"/>
              </a:rPr>
              <a:t>Педагог корегує та направляє діяльність учнів у правильне русло, забезпечуючи наукову точність та доцільність досліджень. Він вказує на можливі помилки, допомагає у формулюванні гіпотез та аналізі даних.</a:t>
            </a:r>
            <a:endParaRPr lang="en-US" sz="900" dirty="0"/>
          </a:p>
        </p:txBody>
      </p:sp>
      <p:sp>
        <p:nvSpPr>
          <p:cNvPr id="20" name="Shape 18"/>
          <p:cNvSpPr/>
          <p:nvPr/>
        </p:nvSpPr>
        <p:spPr>
          <a:xfrm>
            <a:off x="4626769" y="4771132"/>
            <a:ext cx="4078933" cy="1581150"/>
          </a:xfrm>
          <a:prstGeom prst="roundRect">
            <a:avLst>
              <a:gd name="adj" fmla="val 5783"/>
            </a:avLst>
          </a:prstGeom>
          <a:noFill/>
          <a:ln w="22860">
            <a:solidFill>
              <a:srgbClr val="626C3B"/>
            </a:solidFill>
            <a:prstDash val="solid"/>
          </a:ln>
        </p:spPr>
      </p:sp>
      <p:sp>
        <p:nvSpPr>
          <p:cNvPr id="21" name="Shape 19"/>
          <p:cNvSpPr/>
          <p:nvPr/>
        </p:nvSpPr>
        <p:spPr>
          <a:xfrm>
            <a:off x="4612481" y="4771132"/>
            <a:ext cx="57150" cy="1581150"/>
          </a:xfrm>
          <a:prstGeom prst="roundRect">
            <a:avLst>
              <a:gd name="adj" fmla="val 287609"/>
            </a:avLst>
          </a:prstGeom>
          <a:solidFill>
            <a:srgbClr val="626C3B"/>
          </a:solidFill>
          <a:ln/>
        </p:spPr>
      </p:sp>
      <p:sp>
        <p:nvSpPr>
          <p:cNvPr id="22" name="Text 20"/>
          <p:cNvSpPr/>
          <p:nvPr/>
        </p:nvSpPr>
        <p:spPr>
          <a:xfrm>
            <a:off x="4793456" y="4936232"/>
            <a:ext cx="1369665" cy="228303"/>
          </a:xfrm>
          <a:prstGeom prst="rect">
            <a:avLst/>
          </a:prstGeom>
          <a:noFill/>
          <a:ln/>
        </p:spPr>
        <p:txBody>
          <a:bodyPr wrap="none" lIns="0" tIns="0" rIns="0" bIns="0" rtlCol="0" anchor="t"/>
          <a:lstStyle/>
          <a:p>
            <a:pPr>
              <a:lnSpc>
                <a:spcPts val="1505"/>
              </a:lnSpc>
            </a:pPr>
            <a:r>
              <a:rPr lang="en-US" sz="1200" dirty="0">
                <a:solidFill>
                  <a:srgbClr val="403011"/>
                </a:solidFill>
                <a:latin typeface="Brygada 1918 Semi Bold" pitchFamily="34" charset="0"/>
                <a:ea typeface="Brygada 1918 Semi Bold" pitchFamily="34" charset="-122"/>
                <a:cs typeface="Brygada 1918 Semi Bold" pitchFamily="34" charset="-120"/>
              </a:rPr>
              <a:t>Оцінювач</a:t>
            </a:r>
            <a:endParaRPr lang="en-US" sz="1200" dirty="0"/>
          </a:p>
        </p:txBody>
      </p:sp>
      <p:sp>
        <p:nvSpPr>
          <p:cNvPr id="23" name="Text 21"/>
          <p:cNvSpPr/>
          <p:nvPr/>
        </p:nvSpPr>
        <p:spPr>
          <a:xfrm>
            <a:off x="4793456" y="5252144"/>
            <a:ext cx="3788420" cy="935038"/>
          </a:xfrm>
          <a:prstGeom prst="rect">
            <a:avLst/>
          </a:prstGeom>
          <a:noFill/>
          <a:ln/>
        </p:spPr>
        <p:txBody>
          <a:bodyPr wrap="square" lIns="0" tIns="0" rIns="0" bIns="0" rtlCol="0" anchor="t"/>
          <a:lstStyle/>
          <a:p>
            <a:pPr>
              <a:lnSpc>
                <a:spcPts val="1540"/>
              </a:lnSpc>
            </a:pPr>
            <a:r>
              <a:rPr lang="en-US" sz="900" dirty="0">
                <a:solidFill>
                  <a:srgbClr val="403011"/>
                </a:solidFill>
                <a:latin typeface="Brygada 1918" pitchFamily="34" charset="0"/>
                <a:ea typeface="Brygada 1918" pitchFamily="34" charset="-122"/>
                <a:cs typeface="Brygada 1918" pitchFamily="34" charset="-120"/>
              </a:rPr>
              <a:t>Вчитель надає конструктивний зворотний зв'язок, що допомагає учням покращити свою роботу. Він оцінює не лише кінцевий продукт, а й процес роботи, активність, самостійність та навички співпраці. Оцінювання має бути прозорим і справедливим.</a:t>
            </a:r>
            <a:endParaRPr lang="en-US" sz="900" dirty="0"/>
          </a:p>
        </p:txBody>
      </p:sp>
    </p:spTree>
    <p:extLst>
      <p:ext uri="{BB962C8B-B14F-4D97-AF65-F5344CB8AC3E}">
        <p14:creationId xmlns:p14="http://schemas.microsoft.com/office/powerpoint/2010/main" val="1829410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1024" y="414536"/>
            <a:ext cx="6727403" cy="469900"/>
          </a:xfrm>
          <a:prstGeom prst="rect">
            <a:avLst/>
          </a:prstGeom>
          <a:noFill/>
          <a:ln/>
        </p:spPr>
        <p:txBody>
          <a:bodyPr wrap="none" lIns="0" tIns="0" rIns="0" bIns="0" rtlCol="0" anchor="t"/>
          <a:lstStyle/>
          <a:p>
            <a:pPr>
              <a:lnSpc>
                <a:spcPts val="3080"/>
              </a:lnSpc>
            </a:pPr>
            <a:r>
              <a:rPr lang="en-US" sz="2500" dirty="0">
                <a:solidFill>
                  <a:srgbClr val="403011"/>
                </a:solidFill>
                <a:latin typeface="Brygada 1918 Semi Bold" pitchFamily="34" charset="0"/>
                <a:ea typeface="Brygada 1918 Semi Bold" pitchFamily="34" charset="-122"/>
                <a:cs typeface="Brygada 1918 Semi Bold" pitchFamily="34" charset="-120"/>
              </a:rPr>
              <a:t>Ваші запитання та ідеї: Діалог та Обмін Досвідом</a:t>
            </a:r>
            <a:endParaRPr lang="en-US" sz="2500" dirty="0"/>
          </a:p>
        </p:txBody>
      </p:sp>
      <p:sp>
        <p:nvSpPr>
          <p:cNvPr id="3" name="Text 1"/>
          <p:cNvSpPr/>
          <p:nvPr/>
        </p:nvSpPr>
        <p:spPr>
          <a:xfrm>
            <a:off x="451024" y="1185069"/>
            <a:ext cx="8241953" cy="481013"/>
          </a:xfrm>
          <a:prstGeom prst="rect">
            <a:avLst/>
          </a:prstGeom>
          <a:noFill/>
          <a:ln/>
        </p:spPr>
        <p:txBody>
          <a:bodyPr wrap="square" lIns="0" tIns="0" rIns="0" bIns="0" rtlCol="0" anchor="t"/>
          <a:lstStyle/>
          <a:p>
            <a:pPr>
              <a:lnSpc>
                <a:spcPts val="1575"/>
              </a:lnSpc>
            </a:pPr>
            <a:r>
              <a:rPr lang="en-US" sz="1000" dirty="0">
                <a:solidFill>
                  <a:srgbClr val="403011"/>
                </a:solidFill>
                <a:latin typeface="Brygada 1918" pitchFamily="34" charset="0"/>
                <a:ea typeface="Brygada 1918" pitchFamily="34" charset="-122"/>
                <a:cs typeface="Brygada 1918" pitchFamily="34" charset="-120"/>
              </a:rPr>
              <a:t>Ми віримо, що найкращі рішення народжуються у спілкуванні, а інновації в освіті можливі лише завдяки обміну досвідом між професіоналами. Цей слайд присвячений саме цьому: вашим думкам, запитанням та ідеям, які допоможуть нам усім стати кращими.</a:t>
            </a:r>
            <a:endParaRPr lang="en-US" sz="1000" dirty="0"/>
          </a:p>
        </p:txBody>
      </p:sp>
      <p:pic>
        <p:nvPicPr>
          <p:cNvPr id="4" name="Image 0" descr="preencoded.png"/>
          <p:cNvPicPr>
            <a:picLocks noChangeAspect="1"/>
          </p:cNvPicPr>
          <p:nvPr/>
        </p:nvPicPr>
        <p:blipFill>
          <a:blip r:embed="rId2"/>
          <a:stretch>
            <a:fillRect/>
          </a:stretch>
        </p:blipFill>
        <p:spPr>
          <a:xfrm>
            <a:off x="2547863" y="1933179"/>
            <a:ext cx="1979042" cy="1804293"/>
          </a:xfrm>
          <a:prstGeom prst="rect">
            <a:avLst/>
          </a:prstGeom>
        </p:spPr>
      </p:pic>
      <p:pic>
        <p:nvPicPr>
          <p:cNvPr id="5" name="Image 1" descr="preencoded.png"/>
          <p:cNvPicPr>
            <a:picLocks noChangeAspect="1"/>
          </p:cNvPicPr>
          <p:nvPr/>
        </p:nvPicPr>
        <p:blipFill>
          <a:blip r:embed="rId3"/>
          <a:stretch>
            <a:fillRect/>
          </a:stretch>
        </p:blipFill>
        <p:spPr>
          <a:xfrm>
            <a:off x="4617095" y="1933179"/>
            <a:ext cx="1979042" cy="1804293"/>
          </a:xfrm>
          <a:prstGeom prst="rect">
            <a:avLst/>
          </a:prstGeom>
        </p:spPr>
      </p:pic>
      <p:sp>
        <p:nvSpPr>
          <p:cNvPr id="6" name="Text 2"/>
          <p:cNvSpPr/>
          <p:nvPr/>
        </p:nvSpPr>
        <p:spPr>
          <a:xfrm>
            <a:off x="451024" y="4004568"/>
            <a:ext cx="8241953" cy="240507"/>
          </a:xfrm>
          <a:prstGeom prst="rect">
            <a:avLst/>
          </a:prstGeom>
          <a:noFill/>
          <a:ln/>
        </p:spPr>
        <p:txBody>
          <a:bodyPr wrap="none" lIns="0" tIns="0" rIns="0" bIns="0" rtlCol="0" anchor="t"/>
          <a:lstStyle/>
          <a:p>
            <a:pPr>
              <a:lnSpc>
                <a:spcPts val="1575"/>
              </a:lnSpc>
            </a:pPr>
            <a:r>
              <a:rPr lang="en-US" sz="1000" dirty="0">
                <a:solidFill>
                  <a:srgbClr val="403011"/>
                </a:solidFill>
                <a:latin typeface="Brygada 1918" pitchFamily="34" charset="0"/>
                <a:ea typeface="Brygada 1918" pitchFamily="34" charset="-122"/>
                <a:cs typeface="Brygada 1918" pitchFamily="34" charset="-120"/>
              </a:rPr>
              <a:t>Ми запрошуємо вас до активного діалогу. Будь ласка, не соромтеся:</a:t>
            </a:r>
            <a:endParaRPr lang="en-US" sz="1000" dirty="0"/>
          </a:p>
        </p:txBody>
      </p:sp>
      <p:sp>
        <p:nvSpPr>
          <p:cNvPr id="7" name="Text 3"/>
          <p:cNvSpPr/>
          <p:nvPr/>
        </p:nvSpPr>
        <p:spPr>
          <a:xfrm>
            <a:off x="451024" y="4414144"/>
            <a:ext cx="8241953" cy="721519"/>
          </a:xfrm>
          <a:prstGeom prst="rect">
            <a:avLst/>
          </a:prstGeom>
          <a:noFill/>
          <a:ln/>
        </p:spPr>
        <p:txBody>
          <a:bodyPr wrap="square" lIns="0" tIns="0" rIns="0" bIns="0" rtlCol="0" anchor="t"/>
          <a:lstStyle/>
          <a:p>
            <a:pPr marL="240030" indent="-240030">
              <a:lnSpc>
                <a:spcPts val="1575"/>
              </a:lnSpc>
              <a:buSzPct val="100000"/>
              <a:buChar char="•"/>
            </a:pPr>
            <a:r>
              <a:rPr lang="en-US" sz="1000" b="1" dirty="0">
                <a:solidFill>
                  <a:srgbClr val="403011"/>
                </a:solidFill>
                <a:latin typeface="Brygada 1918" pitchFamily="34" charset="0"/>
                <a:ea typeface="Brygada 1918" pitchFamily="34" charset="-122"/>
                <a:cs typeface="Brygada 1918" pitchFamily="34" charset="-120"/>
              </a:rPr>
              <a:t>Ставити запитання спікеру:</a:t>
            </a:r>
            <a:r>
              <a:rPr lang="en-US" sz="1000" dirty="0">
                <a:solidFill>
                  <a:srgbClr val="403011"/>
                </a:solidFill>
                <a:latin typeface="Brygada 1918" pitchFamily="34" charset="0"/>
                <a:ea typeface="Brygada 1918" pitchFamily="34" charset="-122"/>
                <a:cs typeface="Brygada 1918" pitchFamily="34" charset="-120"/>
              </a:rPr>
              <a:t> Якщо у вас виникли питання щодо представлених цифрових інструментів, методів проєктної діяльності або будь-яких інших аспектів, пов'язаних з темою презентації. Жодне питання не є дурним, і ваш запит може допомогти прояснити інформацію для інших учасників.</a:t>
            </a:r>
            <a:endParaRPr lang="en-US" sz="1000" dirty="0"/>
          </a:p>
        </p:txBody>
      </p:sp>
      <p:sp>
        <p:nvSpPr>
          <p:cNvPr id="8" name="Text 4"/>
          <p:cNvSpPr/>
          <p:nvPr/>
        </p:nvSpPr>
        <p:spPr>
          <a:xfrm>
            <a:off x="451024" y="5188248"/>
            <a:ext cx="8241953" cy="481013"/>
          </a:xfrm>
          <a:prstGeom prst="rect">
            <a:avLst/>
          </a:prstGeom>
          <a:noFill/>
          <a:ln/>
        </p:spPr>
        <p:txBody>
          <a:bodyPr wrap="square" lIns="0" tIns="0" rIns="0" bIns="0" rtlCol="0" anchor="t"/>
          <a:lstStyle/>
          <a:p>
            <a:pPr marL="240030" indent="-240030">
              <a:lnSpc>
                <a:spcPts val="1575"/>
              </a:lnSpc>
              <a:buSzPct val="100000"/>
              <a:buChar char="•"/>
            </a:pPr>
            <a:r>
              <a:rPr lang="en-US" sz="1000" b="1" dirty="0">
                <a:solidFill>
                  <a:srgbClr val="403011"/>
                </a:solidFill>
                <a:latin typeface="Brygada 1918" pitchFamily="34" charset="0"/>
                <a:ea typeface="Brygada 1918" pitchFamily="34" charset="-122"/>
                <a:cs typeface="Brygada 1918" pitchFamily="34" charset="-120"/>
              </a:rPr>
              <a:t>Ділитися власним досвідом:</a:t>
            </a:r>
            <a:r>
              <a:rPr lang="en-US" sz="1000" dirty="0">
                <a:solidFill>
                  <a:srgbClr val="403011"/>
                </a:solidFill>
                <a:latin typeface="Brygada 1918" pitchFamily="34" charset="0"/>
                <a:ea typeface="Brygada 1918" pitchFamily="34" charset="-122"/>
                <a:cs typeface="Brygada 1918" pitchFamily="34" charset="-120"/>
              </a:rPr>
              <a:t> Розкажіть про ваш успішний досвід використання цифрових інструментів на уроках хімії, про цікаві проєкти, які ви реалізували зі своїми учнями. Ваш досвід може стати цінним джерелом натхнення та практичних порад для колег.</a:t>
            </a:r>
            <a:endParaRPr lang="en-US" sz="1000" dirty="0"/>
          </a:p>
        </p:txBody>
      </p:sp>
      <p:sp>
        <p:nvSpPr>
          <p:cNvPr id="9" name="Text 5"/>
          <p:cNvSpPr/>
          <p:nvPr/>
        </p:nvSpPr>
        <p:spPr>
          <a:xfrm>
            <a:off x="451024" y="5721846"/>
            <a:ext cx="8241953" cy="721519"/>
          </a:xfrm>
          <a:prstGeom prst="rect">
            <a:avLst/>
          </a:prstGeom>
          <a:noFill/>
          <a:ln/>
        </p:spPr>
        <p:txBody>
          <a:bodyPr wrap="square" lIns="0" tIns="0" rIns="0" bIns="0" rtlCol="0" anchor="t"/>
          <a:lstStyle/>
          <a:p>
            <a:pPr marL="240030" indent="-240030">
              <a:lnSpc>
                <a:spcPts val="1575"/>
              </a:lnSpc>
              <a:buSzPct val="100000"/>
              <a:buChar char="•"/>
            </a:pPr>
            <a:r>
              <a:rPr lang="en-US" sz="1000" b="1" dirty="0">
                <a:solidFill>
                  <a:srgbClr val="403011"/>
                </a:solidFill>
                <a:latin typeface="Brygada 1918" pitchFamily="34" charset="0"/>
                <a:ea typeface="Brygada 1918" pitchFamily="34" charset="-122"/>
                <a:cs typeface="Brygada 1918" pitchFamily="34" charset="-120"/>
              </a:rPr>
              <a:t>Пропонувати ідеї щодо впровадження нових підходів:</a:t>
            </a:r>
            <a:r>
              <a:rPr lang="en-US" sz="1000" dirty="0">
                <a:solidFill>
                  <a:srgbClr val="403011"/>
                </a:solidFill>
                <a:latin typeface="Brygada 1918" pitchFamily="34" charset="0"/>
                <a:ea typeface="Brygada 1918" pitchFamily="34" charset="-122"/>
                <a:cs typeface="Brygada 1918" pitchFamily="34" charset="-120"/>
              </a:rPr>
              <a:t> Можливо, у вас є пропозиції щодо того, як краще інтегрувати цифрові технології у навчальний процес, які ще інструменти варто використовувати, або як покращити організацію проєктної діяльності. Ми відкриті до ваших ініціатив!</a:t>
            </a:r>
            <a:endParaRPr lang="en-US" sz="1000" dirty="0"/>
          </a:p>
        </p:txBody>
      </p:sp>
    </p:spTree>
    <p:extLst>
      <p:ext uri="{BB962C8B-B14F-4D97-AF65-F5344CB8AC3E}">
        <p14:creationId xmlns:p14="http://schemas.microsoft.com/office/powerpoint/2010/main" val="3192606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1983" y="3118104"/>
            <a:ext cx="8619490" cy="3641090"/>
            <a:chOff x="321983" y="3118104"/>
            <a:chExt cx="8619490" cy="3641090"/>
          </a:xfrm>
        </p:grpSpPr>
        <p:pic>
          <p:nvPicPr>
            <p:cNvPr id="3" name="object 3"/>
            <p:cNvPicPr/>
            <p:nvPr/>
          </p:nvPicPr>
          <p:blipFill>
            <a:blip r:embed="rId2" cstate="print"/>
            <a:stretch>
              <a:fillRect/>
            </a:stretch>
          </p:blipFill>
          <p:spPr>
            <a:xfrm>
              <a:off x="358140" y="4104132"/>
              <a:ext cx="4368546" cy="630174"/>
            </a:xfrm>
            <a:prstGeom prst="rect">
              <a:avLst/>
            </a:prstGeom>
          </p:spPr>
        </p:pic>
        <p:pic>
          <p:nvPicPr>
            <p:cNvPr id="4" name="object 4"/>
            <p:cNvPicPr/>
            <p:nvPr/>
          </p:nvPicPr>
          <p:blipFill>
            <a:blip r:embed="rId3" cstate="print"/>
            <a:stretch>
              <a:fillRect/>
            </a:stretch>
          </p:blipFill>
          <p:spPr>
            <a:xfrm>
              <a:off x="321983" y="4067175"/>
              <a:ext cx="4367364" cy="629412"/>
            </a:xfrm>
            <a:prstGeom prst="rect">
              <a:avLst/>
            </a:prstGeom>
          </p:spPr>
        </p:pic>
        <p:pic>
          <p:nvPicPr>
            <p:cNvPr id="5" name="object 5"/>
            <p:cNvPicPr/>
            <p:nvPr/>
          </p:nvPicPr>
          <p:blipFill>
            <a:blip r:embed="rId4" cstate="print"/>
            <a:stretch>
              <a:fillRect/>
            </a:stretch>
          </p:blipFill>
          <p:spPr>
            <a:xfrm>
              <a:off x="4768596" y="4104132"/>
              <a:ext cx="105949" cy="491489"/>
            </a:xfrm>
            <a:prstGeom prst="rect">
              <a:avLst/>
            </a:prstGeom>
          </p:spPr>
        </p:pic>
        <p:sp>
          <p:nvSpPr>
            <p:cNvPr id="6" name="object 6"/>
            <p:cNvSpPr/>
            <p:nvPr/>
          </p:nvSpPr>
          <p:spPr>
            <a:xfrm>
              <a:off x="4741290" y="4077081"/>
              <a:ext cx="86360" cy="471170"/>
            </a:xfrm>
            <a:custGeom>
              <a:avLst/>
              <a:gdLst/>
              <a:ahLst/>
              <a:cxnLst/>
              <a:rect l="l" t="t" r="r" b="b"/>
              <a:pathLst>
                <a:path w="86360" h="471170">
                  <a:moveTo>
                    <a:pt x="83312" y="380746"/>
                  </a:moveTo>
                  <a:lnTo>
                    <a:pt x="3429" y="380746"/>
                  </a:lnTo>
                  <a:lnTo>
                    <a:pt x="3429" y="471043"/>
                  </a:lnTo>
                  <a:lnTo>
                    <a:pt x="83312" y="471043"/>
                  </a:lnTo>
                  <a:lnTo>
                    <a:pt x="83312" y="380746"/>
                  </a:lnTo>
                  <a:close/>
                </a:path>
                <a:path w="86360" h="471170">
                  <a:moveTo>
                    <a:pt x="86360" y="0"/>
                  </a:moveTo>
                  <a:lnTo>
                    <a:pt x="0" y="0"/>
                  </a:lnTo>
                  <a:lnTo>
                    <a:pt x="0" y="110490"/>
                  </a:lnTo>
                  <a:lnTo>
                    <a:pt x="20828" y="349631"/>
                  </a:lnTo>
                  <a:lnTo>
                    <a:pt x="65912" y="349631"/>
                  </a:lnTo>
                  <a:lnTo>
                    <a:pt x="74134" y="253968"/>
                  </a:lnTo>
                  <a:lnTo>
                    <a:pt x="82307" y="158330"/>
                  </a:lnTo>
                  <a:lnTo>
                    <a:pt x="86360" y="110490"/>
                  </a:lnTo>
                  <a:lnTo>
                    <a:pt x="86360" y="0"/>
                  </a:lnTo>
                  <a:close/>
                </a:path>
              </a:pathLst>
            </a:custGeom>
            <a:solidFill>
              <a:srgbClr val="00AFEF"/>
            </a:solidFill>
          </p:spPr>
          <p:txBody>
            <a:bodyPr wrap="square" lIns="0" tIns="0" rIns="0" bIns="0" rtlCol="0"/>
            <a:lstStyle/>
            <a:p>
              <a:endParaRPr/>
            </a:p>
          </p:txBody>
        </p:sp>
        <p:sp>
          <p:nvSpPr>
            <p:cNvPr id="7" name="object 7"/>
            <p:cNvSpPr/>
            <p:nvPr/>
          </p:nvSpPr>
          <p:spPr>
            <a:xfrm>
              <a:off x="4741290" y="4077081"/>
              <a:ext cx="86360" cy="471170"/>
            </a:xfrm>
            <a:custGeom>
              <a:avLst/>
              <a:gdLst/>
              <a:ahLst/>
              <a:cxnLst/>
              <a:rect l="l" t="t" r="r" b="b"/>
              <a:pathLst>
                <a:path w="86360" h="471170">
                  <a:moveTo>
                    <a:pt x="3429" y="380746"/>
                  </a:moveTo>
                  <a:lnTo>
                    <a:pt x="23411" y="380746"/>
                  </a:lnTo>
                  <a:lnTo>
                    <a:pt x="43370" y="380746"/>
                  </a:lnTo>
                  <a:lnTo>
                    <a:pt x="63329" y="380746"/>
                  </a:lnTo>
                  <a:lnTo>
                    <a:pt x="83312" y="380746"/>
                  </a:lnTo>
                  <a:lnTo>
                    <a:pt x="83312" y="403320"/>
                  </a:lnTo>
                  <a:lnTo>
                    <a:pt x="83312" y="425894"/>
                  </a:lnTo>
                  <a:lnTo>
                    <a:pt x="83312" y="448468"/>
                  </a:lnTo>
                  <a:lnTo>
                    <a:pt x="83312" y="471043"/>
                  </a:lnTo>
                  <a:lnTo>
                    <a:pt x="63329" y="471043"/>
                  </a:lnTo>
                  <a:lnTo>
                    <a:pt x="43370" y="471043"/>
                  </a:lnTo>
                  <a:lnTo>
                    <a:pt x="23411" y="471043"/>
                  </a:lnTo>
                  <a:lnTo>
                    <a:pt x="3429" y="471043"/>
                  </a:lnTo>
                  <a:lnTo>
                    <a:pt x="3429" y="448468"/>
                  </a:lnTo>
                  <a:lnTo>
                    <a:pt x="3429" y="425894"/>
                  </a:lnTo>
                  <a:lnTo>
                    <a:pt x="3429" y="403320"/>
                  </a:lnTo>
                  <a:lnTo>
                    <a:pt x="3429" y="380746"/>
                  </a:lnTo>
                  <a:close/>
                </a:path>
                <a:path w="86360" h="471170">
                  <a:moveTo>
                    <a:pt x="0" y="0"/>
                  </a:moveTo>
                  <a:lnTo>
                    <a:pt x="21619" y="0"/>
                  </a:lnTo>
                  <a:lnTo>
                    <a:pt x="43227" y="0"/>
                  </a:lnTo>
                  <a:lnTo>
                    <a:pt x="64811" y="0"/>
                  </a:lnTo>
                  <a:lnTo>
                    <a:pt x="86360" y="0"/>
                  </a:lnTo>
                  <a:lnTo>
                    <a:pt x="86360" y="27622"/>
                  </a:lnTo>
                  <a:lnTo>
                    <a:pt x="86360" y="55245"/>
                  </a:lnTo>
                  <a:lnTo>
                    <a:pt x="86360" y="82867"/>
                  </a:lnTo>
                  <a:lnTo>
                    <a:pt x="86360" y="110490"/>
                  </a:lnTo>
                  <a:lnTo>
                    <a:pt x="82307" y="158330"/>
                  </a:lnTo>
                  <a:lnTo>
                    <a:pt x="78229" y="206152"/>
                  </a:lnTo>
                  <a:lnTo>
                    <a:pt x="74134" y="253968"/>
                  </a:lnTo>
                  <a:lnTo>
                    <a:pt x="70026" y="301790"/>
                  </a:lnTo>
                  <a:lnTo>
                    <a:pt x="65912" y="349631"/>
                  </a:lnTo>
                  <a:lnTo>
                    <a:pt x="54653" y="349631"/>
                  </a:lnTo>
                  <a:lnTo>
                    <a:pt x="43370" y="349631"/>
                  </a:lnTo>
                  <a:lnTo>
                    <a:pt x="32087" y="349631"/>
                  </a:lnTo>
                  <a:lnTo>
                    <a:pt x="20828" y="349631"/>
                  </a:lnTo>
                  <a:lnTo>
                    <a:pt x="16650" y="301790"/>
                  </a:lnTo>
                  <a:lnTo>
                    <a:pt x="12490" y="253968"/>
                  </a:lnTo>
                  <a:lnTo>
                    <a:pt x="8337" y="206152"/>
                  </a:lnTo>
                  <a:lnTo>
                    <a:pt x="4177" y="158330"/>
                  </a:lnTo>
                  <a:lnTo>
                    <a:pt x="0" y="110490"/>
                  </a:lnTo>
                  <a:lnTo>
                    <a:pt x="0" y="82867"/>
                  </a:lnTo>
                  <a:lnTo>
                    <a:pt x="0" y="55245"/>
                  </a:lnTo>
                  <a:lnTo>
                    <a:pt x="0" y="27622"/>
                  </a:lnTo>
                  <a:lnTo>
                    <a:pt x="0" y="0"/>
                  </a:lnTo>
                  <a:close/>
                </a:path>
              </a:pathLst>
            </a:custGeom>
            <a:ln w="19812">
              <a:solidFill>
                <a:srgbClr val="FFFFFF"/>
              </a:solidFill>
            </a:ln>
          </p:spPr>
          <p:txBody>
            <a:bodyPr wrap="square" lIns="0" tIns="0" rIns="0" bIns="0" rtlCol="0"/>
            <a:lstStyle/>
            <a:p>
              <a:endParaRPr/>
            </a:p>
          </p:txBody>
        </p:sp>
        <p:pic>
          <p:nvPicPr>
            <p:cNvPr id="8" name="object 8"/>
            <p:cNvPicPr/>
            <p:nvPr/>
          </p:nvPicPr>
          <p:blipFill>
            <a:blip r:embed="rId5" cstate="print"/>
            <a:stretch>
              <a:fillRect/>
            </a:stretch>
          </p:blipFill>
          <p:spPr>
            <a:xfrm>
              <a:off x="4860035" y="3118104"/>
              <a:ext cx="4081271" cy="3640836"/>
            </a:xfrm>
            <a:prstGeom prst="rect">
              <a:avLst/>
            </a:prstGeom>
          </p:spPr>
        </p:pic>
      </p:grpSp>
      <p:pic>
        <p:nvPicPr>
          <p:cNvPr id="9" name="object 9"/>
          <p:cNvPicPr/>
          <p:nvPr/>
        </p:nvPicPr>
        <p:blipFill>
          <a:blip r:embed="rId6" cstate="print"/>
          <a:stretch>
            <a:fillRect/>
          </a:stretch>
        </p:blipFill>
        <p:spPr>
          <a:xfrm>
            <a:off x="99060" y="320040"/>
            <a:ext cx="3096768" cy="3113531"/>
          </a:xfrm>
          <a:prstGeom prst="rect">
            <a:avLst/>
          </a:prstGeom>
        </p:spPr>
      </p:pic>
      <p:sp>
        <p:nvSpPr>
          <p:cNvPr id="10" name="object 10"/>
          <p:cNvSpPr txBox="1"/>
          <p:nvPr/>
        </p:nvSpPr>
        <p:spPr>
          <a:xfrm>
            <a:off x="3283077" y="321055"/>
            <a:ext cx="4745990" cy="2952115"/>
          </a:xfrm>
          <a:prstGeom prst="rect">
            <a:avLst/>
          </a:prstGeom>
        </p:spPr>
        <p:txBody>
          <a:bodyPr vert="horz" wrap="square" lIns="0" tIns="12700" rIns="0" bIns="0" rtlCol="0">
            <a:spAutoFit/>
          </a:bodyPr>
          <a:lstStyle/>
          <a:p>
            <a:pPr marL="355600" indent="-342900">
              <a:lnSpc>
                <a:spcPct val="100000"/>
              </a:lnSpc>
              <a:spcBef>
                <a:spcPts val="100"/>
              </a:spcBef>
              <a:buFont typeface="Wingdings"/>
              <a:buChar char=""/>
              <a:tabLst>
                <a:tab pos="355600" algn="l"/>
              </a:tabLst>
            </a:pPr>
            <a:r>
              <a:rPr sz="2400" b="1" spc="-15" dirty="0">
                <a:solidFill>
                  <a:srgbClr val="00AF50"/>
                </a:solidFill>
                <a:latin typeface="Calibri"/>
                <a:cs typeface="Calibri"/>
              </a:rPr>
              <a:t>Керуй</a:t>
            </a:r>
            <a:r>
              <a:rPr sz="2400" b="1" spc="-20" dirty="0">
                <a:solidFill>
                  <a:srgbClr val="00AF50"/>
                </a:solidFill>
                <a:latin typeface="Calibri"/>
                <a:cs typeface="Calibri"/>
              </a:rPr>
              <a:t> </a:t>
            </a:r>
            <a:r>
              <a:rPr sz="2400" b="1" spc="-5" dirty="0">
                <a:solidFill>
                  <a:srgbClr val="00AF50"/>
                </a:solidFill>
                <a:latin typeface="Calibri"/>
                <a:cs typeface="Calibri"/>
              </a:rPr>
              <a:t>своїми</a:t>
            </a:r>
            <a:r>
              <a:rPr sz="2400" b="1" spc="-35" dirty="0">
                <a:solidFill>
                  <a:srgbClr val="00AF50"/>
                </a:solidFill>
                <a:latin typeface="Calibri"/>
                <a:cs typeface="Calibri"/>
              </a:rPr>
              <a:t> </a:t>
            </a:r>
            <a:r>
              <a:rPr sz="2400" b="1" dirty="0">
                <a:solidFill>
                  <a:srgbClr val="00AF50"/>
                </a:solidFill>
                <a:latin typeface="Calibri"/>
                <a:cs typeface="Calibri"/>
              </a:rPr>
              <a:t>очікуваннями</a:t>
            </a:r>
            <a:endParaRPr sz="2400">
              <a:latin typeface="Calibri"/>
              <a:cs typeface="Calibri"/>
            </a:endParaRPr>
          </a:p>
          <a:p>
            <a:pPr marL="355600" indent="-342900">
              <a:lnSpc>
                <a:spcPct val="100000"/>
              </a:lnSpc>
              <a:buFont typeface="Wingdings"/>
              <a:buChar char=""/>
              <a:tabLst>
                <a:tab pos="355600" algn="l"/>
              </a:tabLst>
            </a:pPr>
            <a:r>
              <a:rPr sz="2400" b="1" dirty="0">
                <a:solidFill>
                  <a:srgbClr val="00AF50"/>
                </a:solidFill>
                <a:latin typeface="Calibri"/>
                <a:cs typeface="Calibri"/>
              </a:rPr>
              <a:t>Проактивно</a:t>
            </a:r>
            <a:r>
              <a:rPr sz="2400" b="1" spc="-15" dirty="0">
                <a:solidFill>
                  <a:srgbClr val="00AF50"/>
                </a:solidFill>
                <a:latin typeface="Calibri"/>
                <a:cs typeface="Calibri"/>
              </a:rPr>
              <a:t> керуй</a:t>
            </a:r>
            <a:r>
              <a:rPr sz="2400" b="1" spc="-20" dirty="0">
                <a:solidFill>
                  <a:srgbClr val="00AF50"/>
                </a:solidFill>
                <a:latin typeface="Calibri"/>
                <a:cs typeface="Calibri"/>
              </a:rPr>
              <a:t> </a:t>
            </a:r>
            <a:r>
              <a:rPr sz="2400" b="1" spc="-5" dirty="0">
                <a:solidFill>
                  <a:srgbClr val="00AF50"/>
                </a:solidFill>
                <a:latin typeface="Calibri"/>
                <a:cs typeface="Calibri"/>
              </a:rPr>
              <a:t>своїм</a:t>
            </a:r>
            <a:r>
              <a:rPr sz="2400" b="1" spc="-40" dirty="0">
                <a:solidFill>
                  <a:srgbClr val="00AF50"/>
                </a:solidFill>
                <a:latin typeface="Calibri"/>
                <a:cs typeface="Calibri"/>
              </a:rPr>
              <a:t> </a:t>
            </a:r>
            <a:r>
              <a:rPr sz="2400" b="1" spc="-5" dirty="0">
                <a:solidFill>
                  <a:srgbClr val="00AF50"/>
                </a:solidFill>
                <a:latin typeface="Calibri"/>
                <a:cs typeface="Calibri"/>
              </a:rPr>
              <a:t>стресом</a:t>
            </a:r>
            <a:endParaRPr sz="2400">
              <a:latin typeface="Calibri"/>
              <a:cs typeface="Calibri"/>
            </a:endParaRPr>
          </a:p>
          <a:p>
            <a:pPr marL="355600" indent="-342900">
              <a:lnSpc>
                <a:spcPct val="100000"/>
              </a:lnSpc>
              <a:buFont typeface="Wingdings"/>
              <a:buChar char=""/>
              <a:tabLst>
                <a:tab pos="355600" algn="l"/>
              </a:tabLst>
            </a:pPr>
            <a:r>
              <a:rPr sz="2400" b="1" dirty="0">
                <a:solidFill>
                  <a:srgbClr val="00AF50"/>
                </a:solidFill>
                <a:latin typeface="Calibri"/>
                <a:cs typeface="Calibri"/>
              </a:rPr>
              <a:t>Знай</a:t>
            </a:r>
            <a:r>
              <a:rPr sz="2400" b="1" spc="-15" dirty="0">
                <a:solidFill>
                  <a:srgbClr val="00AF50"/>
                </a:solidFill>
                <a:latin typeface="Calibri"/>
                <a:cs typeface="Calibri"/>
              </a:rPr>
              <a:t> </a:t>
            </a:r>
            <a:r>
              <a:rPr sz="2400" b="1" spc="-5" dirty="0">
                <a:solidFill>
                  <a:srgbClr val="00AF50"/>
                </a:solidFill>
                <a:latin typeface="Calibri"/>
                <a:cs typeface="Calibri"/>
              </a:rPr>
              <a:t>свої</a:t>
            </a:r>
            <a:r>
              <a:rPr sz="2400" b="1" spc="-30" dirty="0">
                <a:solidFill>
                  <a:srgbClr val="00AF50"/>
                </a:solidFill>
                <a:latin typeface="Calibri"/>
                <a:cs typeface="Calibri"/>
              </a:rPr>
              <a:t> </a:t>
            </a:r>
            <a:r>
              <a:rPr sz="2400" b="1" spc="-10" dirty="0">
                <a:solidFill>
                  <a:srgbClr val="00AF50"/>
                </a:solidFill>
                <a:latin typeface="Calibri"/>
                <a:cs typeface="Calibri"/>
              </a:rPr>
              <a:t>тригери</a:t>
            </a:r>
            <a:endParaRPr sz="2400">
              <a:latin typeface="Calibri"/>
              <a:cs typeface="Calibri"/>
            </a:endParaRPr>
          </a:p>
          <a:p>
            <a:pPr>
              <a:lnSpc>
                <a:spcPct val="100000"/>
              </a:lnSpc>
              <a:spcBef>
                <a:spcPts val="10"/>
              </a:spcBef>
              <a:buClr>
                <a:srgbClr val="00AF50"/>
              </a:buClr>
              <a:buFont typeface="Wingdings"/>
              <a:buChar char=""/>
            </a:pPr>
            <a:endParaRPr sz="2350">
              <a:latin typeface="Calibri"/>
              <a:cs typeface="Calibri"/>
            </a:endParaRPr>
          </a:p>
          <a:p>
            <a:pPr marL="355600" indent="-342900">
              <a:lnSpc>
                <a:spcPct val="100000"/>
              </a:lnSpc>
              <a:buFont typeface="Wingdings"/>
              <a:buChar char=""/>
              <a:tabLst>
                <a:tab pos="355600" algn="l"/>
              </a:tabLst>
            </a:pPr>
            <a:r>
              <a:rPr sz="2400" b="1" dirty="0">
                <a:solidFill>
                  <a:srgbClr val="00AF50"/>
                </a:solidFill>
                <a:latin typeface="Calibri"/>
                <a:cs typeface="Calibri"/>
              </a:rPr>
              <a:t>Відділяй</a:t>
            </a:r>
            <a:r>
              <a:rPr sz="2400" b="1" spc="5" dirty="0">
                <a:solidFill>
                  <a:srgbClr val="00AF50"/>
                </a:solidFill>
                <a:latin typeface="Calibri"/>
                <a:cs typeface="Calibri"/>
              </a:rPr>
              <a:t> </a:t>
            </a:r>
            <a:r>
              <a:rPr sz="2400" b="1" spc="-5" dirty="0">
                <a:solidFill>
                  <a:srgbClr val="00AF50"/>
                </a:solidFill>
                <a:latin typeface="Calibri"/>
                <a:cs typeface="Calibri"/>
              </a:rPr>
              <a:t>роботу</a:t>
            </a:r>
            <a:r>
              <a:rPr sz="2400" b="1" spc="-25" dirty="0">
                <a:solidFill>
                  <a:srgbClr val="00AF50"/>
                </a:solidFill>
                <a:latin typeface="Calibri"/>
                <a:cs typeface="Calibri"/>
              </a:rPr>
              <a:t> </a:t>
            </a:r>
            <a:r>
              <a:rPr sz="2400" b="1" dirty="0">
                <a:solidFill>
                  <a:srgbClr val="00AF50"/>
                </a:solidFill>
                <a:latin typeface="Calibri"/>
                <a:cs typeface="Calibri"/>
              </a:rPr>
              <a:t>від</a:t>
            </a:r>
            <a:r>
              <a:rPr sz="2400" b="1" spc="-10" dirty="0">
                <a:solidFill>
                  <a:srgbClr val="00AF50"/>
                </a:solidFill>
                <a:latin typeface="Calibri"/>
                <a:cs typeface="Calibri"/>
              </a:rPr>
              <a:t> побуту</a:t>
            </a:r>
            <a:endParaRPr sz="2400">
              <a:latin typeface="Calibri"/>
              <a:cs typeface="Calibri"/>
            </a:endParaRPr>
          </a:p>
          <a:p>
            <a:pPr marL="355600" indent="-342900">
              <a:lnSpc>
                <a:spcPct val="100000"/>
              </a:lnSpc>
              <a:buFont typeface="Wingdings"/>
              <a:buChar char=""/>
              <a:tabLst>
                <a:tab pos="355600" algn="l"/>
              </a:tabLst>
            </a:pPr>
            <a:r>
              <a:rPr sz="2400" b="1" spc="-5" dirty="0">
                <a:solidFill>
                  <a:srgbClr val="00AF50"/>
                </a:solidFill>
                <a:latin typeface="Calibri"/>
                <a:cs typeface="Calibri"/>
              </a:rPr>
              <a:t>Спілкуйся </a:t>
            </a:r>
            <a:r>
              <a:rPr sz="2400" b="1" dirty="0">
                <a:solidFill>
                  <a:srgbClr val="00AF50"/>
                </a:solidFill>
                <a:latin typeface="Calibri"/>
                <a:cs typeface="Calibri"/>
              </a:rPr>
              <a:t>з</a:t>
            </a:r>
            <a:r>
              <a:rPr sz="2400" b="1" spc="-25" dirty="0">
                <a:solidFill>
                  <a:srgbClr val="00AF50"/>
                </a:solidFill>
                <a:latin typeface="Calibri"/>
                <a:cs typeface="Calibri"/>
              </a:rPr>
              <a:t> </a:t>
            </a:r>
            <a:r>
              <a:rPr sz="2400" b="1" spc="-5" dirty="0">
                <a:solidFill>
                  <a:srgbClr val="00AF50"/>
                </a:solidFill>
                <a:latin typeface="Calibri"/>
                <a:cs typeface="Calibri"/>
              </a:rPr>
              <a:t>собою</a:t>
            </a:r>
            <a:r>
              <a:rPr sz="2400" b="1" spc="-40" dirty="0">
                <a:solidFill>
                  <a:srgbClr val="00AF50"/>
                </a:solidFill>
                <a:latin typeface="Calibri"/>
                <a:cs typeface="Calibri"/>
              </a:rPr>
              <a:t> </a:t>
            </a:r>
            <a:r>
              <a:rPr sz="2400" b="1" dirty="0">
                <a:solidFill>
                  <a:srgbClr val="00AF50"/>
                </a:solidFill>
                <a:latin typeface="Calibri"/>
                <a:cs typeface="Calibri"/>
              </a:rPr>
              <a:t>та</a:t>
            </a:r>
            <a:r>
              <a:rPr sz="2400" b="1" spc="-10" dirty="0">
                <a:solidFill>
                  <a:srgbClr val="00AF50"/>
                </a:solidFill>
                <a:latin typeface="Calibri"/>
                <a:cs typeface="Calibri"/>
              </a:rPr>
              <a:t> </a:t>
            </a:r>
            <a:r>
              <a:rPr sz="2400" b="1" dirty="0">
                <a:solidFill>
                  <a:srgbClr val="00AF50"/>
                </a:solidFill>
                <a:latin typeface="Calibri"/>
                <a:cs typeface="Calibri"/>
              </a:rPr>
              <a:t>іншими</a:t>
            </a:r>
            <a:endParaRPr sz="2400">
              <a:latin typeface="Calibri"/>
              <a:cs typeface="Calibri"/>
            </a:endParaRPr>
          </a:p>
          <a:p>
            <a:pPr marL="355600" indent="-342900">
              <a:lnSpc>
                <a:spcPct val="100000"/>
              </a:lnSpc>
              <a:buFont typeface="Wingdings"/>
              <a:buChar char=""/>
              <a:tabLst>
                <a:tab pos="355600" algn="l"/>
              </a:tabLst>
            </a:pPr>
            <a:r>
              <a:rPr sz="2400" b="1" spc="-10" dirty="0">
                <a:solidFill>
                  <a:srgbClr val="00AF50"/>
                </a:solidFill>
                <a:latin typeface="Calibri"/>
                <a:cs typeface="Calibri"/>
              </a:rPr>
              <a:t>Підтримуй</a:t>
            </a:r>
            <a:r>
              <a:rPr sz="2400" b="1" spc="-25" dirty="0">
                <a:solidFill>
                  <a:srgbClr val="00AF50"/>
                </a:solidFill>
                <a:latin typeface="Calibri"/>
                <a:cs typeface="Calibri"/>
              </a:rPr>
              <a:t> </a:t>
            </a:r>
            <a:r>
              <a:rPr sz="2400" b="1" dirty="0">
                <a:solidFill>
                  <a:srgbClr val="00AF50"/>
                </a:solidFill>
                <a:latin typeface="Calibri"/>
                <a:cs typeface="Calibri"/>
              </a:rPr>
              <a:t>зв'язки</a:t>
            </a:r>
            <a:endParaRPr sz="2400">
              <a:latin typeface="Calibri"/>
              <a:cs typeface="Calibri"/>
            </a:endParaRPr>
          </a:p>
          <a:p>
            <a:pPr marL="355600" indent="-342900">
              <a:lnSpc>
                <a:spcPct val="100000"/>
              </a:lnSpc>
              <a:spcBef>
                <a:spcPts val="5"/>
              </a:spcBef>
              <a:buFont typeface="Wingdings"/>
              <a:buChar char=""/>
              <a:tabLst>
                <a:tab pos="355600" algn="l"/>
              </a:tabLst>
            </a:pPr>
            <a:r>
              <a:rPr sz="2400" b="1" spc="-15" dirty="0">
                <a:solidFill>
                  <a:srgbClr val="00AF50"/>
                </a:solidFill>
                <a:latin typeface="Calibri"/>
                <a:cs typeface="Calibri"/>
              </a:rPr>
              <a:t>Керуй </a:t>
            </a:r>
            <a:r>
              <a:rPr sz="2400" b="1" spc="-5" dirty="0">
                <a:solidFill>
                  <a:srgbClr val="00AF50"/>
                </a:solidFill>
                <a:latin typeface="Calibri"/>
                <a:cs typeface="Calibri"/>
              </a:rPr>
              <a:t>тим,</a:t>
            </a:r>
            <a:r>
              <a:rPr sz="2400" b="1" spc="-10" dirty="0">
                <a:solidFill>
                  <a:srgbClr val="00AF50"/>
                </a:solidFill>
                <a:latin typeface="Calibri"/>
                <a:cs typeface="Calibri"/>
              </a:rPr>
              <a:t> </a:t>
            </a:r>
            <a:r>
              <a:rPr sz="2400" b="1" spc="-5" dirty="0">
                <a:solidFill>
                  <a:srgbClr val="00AF50"/>
                </a:solidFill>
                <a:latin typeface="Calibri"/>
                <a:cs typeface="Calibri"/>
              </a:rPr>
              <a:t>чим</a:t>
            </a:r>
            <a:r>
              <a:rPr sz="2400" b="1" spc="-10" dirty="0">
                <a:solidFill>
                  <a:srgbClr val="00AF50"/>
                </a:solidFill>
                <a:latin typeface="Calibri"/>
                <a:cs typeface="Calibri"/>
              </a:rPr>
              <a:t> </a:t>
            </a:r>
            <a:r>
              <a:rPr sz="2400" b="1" spc="-20" dirty="0">
                <a:solidFill>
                  <a:srgbClr val="00AF50"/>
                </a:solidFill>
                <a:latin typeface="Calibri"/>
                <a:cs typeface="Calibri"/>
              </a:rPr>
              <a:t>можеш</a:t>
            </a:r>
            <a:endParaRPr sz="2400">
              <a:latin typeface="Calibri"/>
              <a:cs typeface="Calibri"/>
            </a:endParaRPr>
          </a:p>
        </p:txBody>
      </p:sp>
      <p:sp>
        <p:nvSpPr>
          <p:cNvPr id="11" name="object 11"/>
          <p:cNvSpPr txBox="1"/>
          <p:nvPr/>
        </p:nvSpPr>
        <p:spPr>
          <a:xfrm>
            <a:off x="6033008" y="6584543"/>
            <a:ext cx="3014980" cy="254000"/>
          </a:xfrm>
          <a:prstGeom prst="rect">
            <a:avLst/>
          </a:prstGeom>
        </p:spPr>
        <p:txBody>
          <a:bodyPr vert="horz" wrap="square" lIns="0" tIns="0" rIns="0" bIns="0" rtlCol="0">
            <a:spAutoFit/>
          </a:bodyPr>
          <a:lstStyle/>
          <a:p>
            <a:pPr marL="12700">
              <a:lnSpc>
                <a:spcPts val="1810"/>
              </a:lnSpc>
            </a:pPr>
            <a:r>
              <a:rPr sz="1800" u="heavy" spc="-10" dirty="0">
                <a:solidFill>
                  <a:srgbClr val="6B9F24"/>
                </a:solidFill>
                <a:uFill>
                  <a:solidFill>
                    <a:srgbClr val="6B9F24"/>
                  </a:solidFill>
                </a:uFill>
                <a:latin typeface="Calibri"/>
                <a:cs typeface="Calibri"/>
                <a:hlinkClick r:id="rId7"/>
              </a:rPr>
              <a:t>http://presentation-creation.ru/</a:t>
            </a:r>
            <a:endParaRPr sz="1800">
              <a:latin typeface="Calibri"/>
              <a:cs typeface="Calibri"/>
            </a:endParaRPr>
          </a:p>
        </p:txBody>
      </p:sp>
    </p:spTree>
    <p:extLst>
      <p:ext uri="{BB962C8B-B14F-4D97-AF65-F5344CB8AC3E}">
        <p14:creationId xmlns:p14="http://schemas.microsoft.com/office/powerpoint/2010/main" val="629415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5728" y="365125"/>
            <a:ext cx="2596753" cy="413941"/>
          </a:xfrm>
          <a:prstGeom prst="rect">
            <a:avLst/>
          </a:prstGeom>
          <a:noFill/>
          <a:ln/>
        </p:spPr>
        <p:txBody>
          <a:bodyPr wrap="none" lIns="0" tIns="0" rIns="0" bIns="0" rtlCol="0" anchor="t"/>
          <a:lstStyle/>
          <a:p>
            <a:pPr>
              <a:lnSpc>
                <a:spcPts val="2730"/>
              </a:lnSpc>
            </a:pPr>
            <a:r>
              <a:rPr lang="en-US" sz="2200" dirty="0">
                <a:solidFill>
                  <a:srgbClr val="1B1B27"/>
                </a:solidFill>
                <a:latin typeface="Corben" pitchFamily="34" charset="0"/>
                <a:ea typeface="Corben" pitchFamily="34" charset="-122"/>
                <a:cs typeface="Corben" pitchFamily="34" charset="-120"/>
              </a:rPr>
              <a:t>Наш план на сьогодні</a:t>
            </a:r>
            <a:endParaRPr lang="en-US" sz="2200" dirty="0"/>
          </a:p>
        </p:txBody>
      </p:sp>
      <p:sp>
        <p:nvSpPr>
          <p:cNvPr id="3" name="Text 1"/>
          <p:cNvSpPr/>
          <p:nvPr/>
        </p:nvSpPr>
        <p:spPr>
          <a:xfrm>
            <a:off x="645728" y="1043980"/>
            <a:ext cx="8349258" cy="423863"/>
          </a:xfrm>
          <a:prstGeom prst="rect">
            <a:avLst/>
          </a:prstGeom>
          <a:noFill/>
          <a:ln/>
        </p:spPr>
        <p:txBody>
          <a:bodyPr wrap="square" lIns="0" tIns="0" rIns="0" bIns="0" rtlCol="0" anchor="t"/>
          <a:lstStyle/>
          <a:p>
            <a:pPr>
              <a:lnSpc>
                <a:spcPts val="1400"/>
              </a:lnSpc>
            </a:pPr>
            <a:r>
              <a:rPr lang="en-US" sz="900" dirty="0">
                <a:solidFill>
                  <a:srgbClr val="404155"/>
                </a:solidFill>
                <a:latin typeface="Nobile" pitchFamily="34" charset="0"/>
                <a:ea typeface="Nobile" pitchFamily="34" charset="-122"/>
                <a:cs typeface="Nobile" pitchFamily="34" charset="-120"/>
              </a:rPr>
              <a:t>Ми підготували насичену програму, що охоплює найважливіші аспекти організації освітнього процесу з хімії у 2025/2026 навчальному році. Кожен пункт є взаємопов'язаним і має на меті надати вам комплексне розуміння майбутніх змін та можливостей.</a:t>
            </a:r>
            <a:endParaRPr lang="en-US" sz="900" dirty="0"/>
          </a:p>
        </p:txBody>
      </p:sp>
      <p:pic>
        <p:nvPicPr>
          <p:cNvPr id="4" name="Image 0" descr="preencoded.png"/>
          <p:cNvPicPr>
            <a:picLocks noChangeAspect="1"/>
          </p:cNvPicPr>
          <p:nvPr/>
        </p:nvPicPr>
        <p:blipFill>
          <a:blip r:embed="rId2"/>
          <a:stretch>
            <a:fillRect/>
          </a:stretch>
        </p:blipFill>
        <p:spPr>
          <a:xfrm>
            <a:off x="645727" y="1616770"/>
            <a:ext cx="496714" cy="975221"/>
          </a:xfrm>
          <a:prstGeom prst="rect">
            <a:avLst/>
          </a:prstGeom>
        </p:spPr>
      </p:pic>
      <p:sp>
        <p:nvSpPr>
          <p:cNvPr id="5" name="Text 2"/>
          <p:cNvSpPr/>
          <p:nvPr/>
        </p:nvSpPr>
        <p:spPr>
          <a:xfrm>
            <a:off x="1241783" y="1749227"/>
            <a:ext cx="2255863" cy="206970"/>
          </a:xfrm>
          <a:prstGeom prst="rect">
            <a:avLst/>
          </a:prstGeom>
          <a:noFill/>
          <a:ln/>
        </p:spPr>
        <p:txBody>
          <a:bodyPr wrap="none" lIns="0" tIns="0" rIns="0" bIns="0" rtlCol="0" anchor="t"/>
          <a:lstStyle/>
          <a:p>
            <a:pPr>
              <a:lnSpc>
                <a:spcPts val="1365"/>
              </a:lnSpc>
            </a:pPr>
            <a:r>
              <a:rPr lang="en-US" sz="1100" dirty="0">
                <a:solidFill>
                  <a:srgbClr val="404155"/>
                </a:solidFill>
                <a:latin typeface="Corben" pitchFamily="34" charset="0"/>
                <a:ea typeface="Corben" pitchFamily="34" charset="-122"/>
                <a:cs typeface="Corben" pitchFamily="34" charset="-120"/>
              </a:rPr>
              <a:t>1. Нормативна база та НУШ 2025/2026</a:t>
            </a:r>
            <a:endParaRPr lang="en-US" sz="1100" dirty="0"/>
          </a:p>
        </p:txBody>
      </p:sp>
      <p:sp>
        <p:nvSpPr>
          <p:cNvPr id="6" name="Text 3"/>
          <p:cNvSpPr/>
          <p:nvPr/>
        </p:nvSpPr>
        <p:spPr>
          <a:xfrm>
            <a:off x="1241784" y="2035671"/>
            <a:ext cx="7753201" cy="423863"/>
          </a:xfrm>
          <a:prstGeom prst="rect">
            <a:avLst/>
          </a:prstGeom>
          <a:noFill/>
          <a:ln/>
        </p:spPr>
        <p:txBody>
          <a:bodyPr wrap="square" lIns="0" tIns="0" rIns="0" bIns="0" rtlCol="0" anchor="t"/>
          <a:lstStyle/>
          <a:p>
            <a:pPr>
              <a:lnSpc>
                <a:spcPts val="1400"/>
              </a:lnSpc>
            </a:pPr>
            <a:r>
              <a:rPr lang="en-US" sz="900" dirty="0">
                <a:solidFill>
                  <a:srgbClr val="404155"/>
                </a:solidFill>
                <a:latin typeface="Nobile" pitchFamily="34" charset="0"/>
                <a:ea typeface="Nobile" pitchFamily="34" charset="-122"/>
                <a:cs typeface="Nobile" pitchFamily="34" charset="-120"/>
              </a:rPr>
              <a:t>Ми почнемо з огляду ключових документів та змін, що визначатимуть викладання хімії в умовах Нової української школи. Розуміння нормативної бази є фундаментом для ефективної роботи.</a:t>
            </a:r>
            <a:endParaRPr lang="en-US" sz="900" dirty="0"/>
          </a:p>
        </p:txBody>
      </p:sp>
      <p:pic>
        <p:nvPicPr>
          <p:cNvPr id="7" name="Image 1" descr="preencoded.png"/>
          <p:cNvPicPr>
            <a:picLocks noChangeAspect="1"/>
          </p:cNvPicPr>
          <p:nvPr/>
        </p:nvPicPr>
        <p:blipFill>
          <a:blip r:embed="rId3"/>
          <a:stretch>
            <a:fillRect/>
          </a:stretch>
        </p:blipFill>
        <p:spPr>
          <a:xfrm>
            <a:off x="645727" y="2591991"/>
            <a:ext cx="496714" cy="975221"/>
          </a:xfrm>
          <a:prstGeom prst="rect">
            <a:avLst/>
          </a:prstGeom>
        </p:spPr>
      </p:pic>
      <p:sp>
        <p:nvSpPr>
          <p:cNvPr id="8" name="Text 4"/>
          <p:cNvSpPr/>
          <p:nvPr/>
        </p:nvSpPr>
        <p:spPr>
          <a:xfrm>
            <a:off x="1241784" y="2724448"/>
            <a:ext cx="2763366" cy="206970"/>
          </a:xfrm>
          <a:prstGeom prst="rect">
            <a:avLst/>
          </a:prstGeom>
          <a:noFill/>
          <a:ln/>
        </p:spPr>
        <p:txBody>
          <a:bodyPr wrap="none" lIns="0" tIns="0" rIns="0" bIns="0" rtlCol="0" anchor="t"/>
          <a:lstStyle/>
          <a:p>
            <a:pPr>
              <a:lnSpc>
                <a:spcPts val="1365"/>
              </a:lnSpc>
            </a:pPr>
            <a:r>
              <a:rPr lang="en-US" sz="1100" dirty="0">
                <a:solidFill>
                  <a:srgbClr val="404155"/>
                </a:solidFill>
                <a:latin typeface="Corben" pitchFamily="34" charset="0"/>
                <a:ea typeface="Corben" pitchFamily="34" charset="-122"/>
                <a:cs typeface="Corben" pitchFamily="34" charset="-120"/>
              </a:rPr>
              <a:t>2. Сучасне оцінювання навчальних досягнень</a:t>
            </a:r>
            <a:endParaRPr lang="en-US" sz="1100" dirty="0"/>
          </a:p>
        </p:txBody>
      </p:sp>
      <p:sp>
        <p:nvSpPr>
          <p:cNvPr id="9" name="Text 5"/>
          <p:cNvSpPr/>
          <p:nvPr/>
        </p:nvSpPr>
        <p:spPr>
          <a:xfrm>
            <a:off x="1241784" y="3010893"/>
            <a:ext cx="7753201" cy="423863"/>
          </a:xfrm>
          <a:prstGeom prst="rect">
            <a:avLst/>
          </a:prstGeom>
          <a:noFill/>
          <a:ln/>
        </p:spPr>
        <p:txBody>
          <a:bodyPr wrap="square" lIns="0" tIns="0" rIns="0" bIns="0" rtlCol="0" anchor="t"/>
          <a:lstStyle/>
          <a:p>
            <a:pPr>
              <a:lnSpc>
                <a:spcPts val="1400"/>
              </a:lnSpc>
            </a:pPr>
            <a:r>
              <a:rPr lang="en-US" sz="900" dirty="0">
                <a:solidFill>
                  <a:srgbClr val="404155"/>
                </a:solidFill>
                <a:latin typeface="Nobile" pitchFamily="34" charset="0"/>
                <a:ea typeface="Nobile" pitchFamily="34" charset="-122"/>
                <a:cs typeface="Nobile" pitchFamily="34" charset="-120"/>
              </a:rPr>
              <a:t>Далі ми зосередимося на інноваційних підходах до оцінювання, зокрема на формувальному оцінюванні, яке сприяє розвитку учнів та надає їм якісний зворотний зв'язок.</a:t>
            </a:r>
            <a:endParaRPr lang="en-US" sz="900" dirty="0"/>
          </a:p>
        </p:txBody>
      </p:sp>
      <p:pic>
        <p:nvPicPr>
          <p:cNvPr id="10" name="Image 2" descr="preencoded.png"/>
          <p:cNvPicPr>
            <a:picLocks noChangeAspect="1"/>
          </p:cNvPicPr>
          <p:nvPr/>
        </p:nvPicPr>
        <p:blipFill>
          <a:blip r:embed="rId4"/>
          <a:stretch>
            <a:fillRect/>
          </a:stretch>
        </p:blipFill>
        <p:spPr>
          <a:xfrm>
            <a:off x="645727" y="3567212"/>
            <a:ext cx="496714" cy="975221"/>
          </a:xfrm>
          <a:prstGeom prst="rect">
            <a:avLst/>
          </a:prstGeom>
        </p:spPr>
      </p:pic>
      <p:sp>
        <p:nvSpPr>
          <p:cNvPr id="11" name="Text 6"/>
          <p:cNvSpPr/>
          <p:nvPr/>
        </p:nvSpPr>
        <p:spPr>
          <a:xfrm>
            <a:off x="1241784" y="3699669"/>
            <a:ext cx="2553296" cy="206970"/>
          </a:xfrm>
          <a:prstGeom prst="rect">
            <a:avLst/>
          </a:prstGeom>
          <a:noFill/>
          <a:ln/>
        </p:spPr>
        <p:txBody>
          <a:bodyPr wrap="none" lIns="0" tIns="0" rIns="0" bIns="0" rtlCol="0" anchor="t"/>
          <a:lstStyle/>
          <a:p>
            <a:pPr>
              <a:lnSpc>
                <a:spcPts val="1365"/>
              </a:lnSpc>
            </a:pPr>
            <a:r>
              <a:rPr lang="en-US" sz="1100" dirty="0">
                <a:solidFill>
                  <a:srgbClr val="404155"/>
                </a:solidFill>
                <a:latin typeface="Corben" pitchFamily="34" charset="0"/>
                <a:ea typeface="Corben" pitchFamily="34" charset="-122"/>
                <a:cs typeface="Corben" pitchFamily="34" charset="-120"/>
              </a:rPr>
              <a:t>3. Цифрові інструменти в арсеналі вчителя</a:t>
            </a:r>
            <a:endParaRPr lang="en-US" sz="1100" dirty="0"/>
          </a:p>
        </p:txBody>
      </p:sp>
      <p:sp>
        <p:nvSpPr>
          <p:cNvPr id="12" name="Text 7"/>
          <p:cNvSpPr/>
          <p:nvPr/>
        </p:nvSpPr>
        <p:spPr>
          <a:xfrm>
            <a:off x="1241784" y="3986114"/>
            <a:ext cx="7753201" cy="423863"/>
          </a:xfrm>
          <a:prstGeom prst="rect">
            <a:avLst/>
          </a:prstGeom>
          <a:noFill/>
          <a:ln/>
        </p:spPr>
        <p:txBody>
          <a:bodyPr wrap="square" lIns="0" tIns="0" rIns="0" bIns="0" rtlCol="0" anchor="t"/>
          <a:lstStyle/>
          <a:p>
            <a:pPr>
              <a:lnSpc>
                <a:spcPts val="1400"/>
              </a:lnSpc>
            </a:pPr>
            <a:r>
              <a:rPr lang="en-US" sz="900" dirty="0">
                <a:solidFill>
                  <a:srgbClr val="404155"/>
                </a:solidFill>
                <a:latin typeface="Nobile" pitchFamily="34" charset="0"/>
                <a:ea typeface="Nobile" pitchFamily="34" charset="-122"/>
                <a:cs typeface="Nobile" pitchFamily="34" charset="-120"/>
              </a:rPr>
              <a:t>Ми розглянемо можливості використання сучасних цифрових технологій для збагачення уроків хімії, візуалізації складних процесів та підвищення мотивації учнів.</a:t>
            </a:r>
            <a:endParaRPr lang="en-US" sz="900" dirty="0"/>
          </a:p>
        </p:txBody>
      </p:sp>
      <p:pic>
        <p:nvPicPr>
          <p:cNvPr id="13" name="Image 3" descr="preencoded.png"/>
          <p:cNvPicPr>
            <a:picLocks noChangeAspect="1"/>
          </p:cNvPicPr>
          <p:nvPr/>
        </p:nvPicPr>
        <p:blipFill>
          <a:blip r:embed="rId5"/>
          <a:stretch>
            <a:fillRect/>
          </a:stretch>
        </p:blipFill>
        <p:spPr>
          <a:xfrm>
            <a:off x="645727" y="4542433"/>
            <a:ext cx="496714" cy="975221"/>
          </a:xfrm>
          <a:prstGeom prst="rect">
            <a:avLst/>
          </a:prstGeom>
        </p:spPr>
      </p:pic>
      <p:sp>
        <p:nvSpPr>
          <p:cNvPr id="14" name="Text 8"/>
          <p:cNvSpPr/>
          <p:nvPr/>
        </p:nvSpPr>
        <p:spPr>
          <a:xfrm>
            <a:off x="1241784" y="4674890"/>
            <a:ext cx="2387203" cy="206970"/>
          </a:xfrm>
          <a:prstGeom prst="rect">
            <a:avLst/>
          </a:prstGeom>
          <a:noFill/>
          <a:ln/>
        </p:spPr>
        <p:txBody>
          <a:bodyPr wrap="none" lIns="0" tIns="0" rIns="0" bIns="0" rtlCol="0" anchor="t"/>
          <a:lstStyle/>
          <a:p>
            <a:pPr>
              <a:lnSpc>
                <a:spcPts val="1365"/>
              </a:lnSpc>
            </a:pPr>
            <a:r>
              <a:rPr lang="en-US" sz="1100" dirty="0">
                <a:solidFill>
                  <a:srgbClr val="404155"/>
                </a:solidFill>
                <a:latin typeface="Corben" pitchFamily="34" charset="0"/>
                <a:ea typeface="Corben" pitchFamily="34" charset="-122"/>
                <a:cs typeface="Corben" pitchFamily="34" charset="-120"/>
              </a:rPr>
              <a:t>4. Проєктна діяльність у викладанні хімії</a:t>
            </a:r>
            <a:endParaRPr lang="en-US" sz="1100" dirty="0"/>
          </a:p>
        </p:txBody>
      </p:sp>
      <p:sp>
        <p:nvSpPr>
          <p:cNvPr id="15" name="Text 9"/>
          <p:cNvSpPr/>
          <p:nvPr/>
        </p:nvSpPr>
        <p:spPr>
          <a:xfrm>
            <a:off x="1241784" y="4961334"/>
            <a:ext cx="7753201" cy="423863"/>
          </a:xfrm>
          <a:prstGeom prst="rect">
            <a:avLst/>
          </a:prstGeom>
          <a:noFill/>
          <a:ln/>
        </p:spPr>
        <p:txBody>
          <a:bodyPr wrap="square" lIns="0" tIns="0" rIns="0" bIns="0" rtlCol="0" anchor="t"/>
          <a:lstStyle/>
          <a:p>
            <a:pPr>
              <a:lnSpc>
                <a:spcPts val="1400"/>
              </a:lnSpc>
            </a:pPr>
            <a:r>
              <a:rPr lang="en-US" sz="900" dirty="0">
                <a:solidFill>
                  <a:srgbClr val="404155"/>
                </a:solidFill>
                <a:latin typeface="Nobile" pitchFamily="34" charset="0"/>
                <a:ea typeface="Nobile" pitchFamily="34" charset="-122"/>
                <a:cs typeface="Nobile" pitchFamily="34" charset="-120"/>
              </a:rPr>
              <a:t>Цей блок буде присвячений практичному застосуванню знань через проєктну діяльність, що розвиває дослідницькі навички та вміння працювати в команді.</a:t>
            </a:r>
            <a:endParaRPr lang="en-US" sz="900" dirty="0"/>
          </a:p>
        </p:txBody>
      </p:sp>
      <p:pic>
        <p:nvPicPr>
          <p:cNvPr id="16" name="Image 4" descr="preencoded.png"/>
          <p:cNvPicPr>
            <a:picLocks noChangeAspect="1"/>
          </p:cNvPicPr>
          <p:nvPr/>
        </p:nvPicPr>
        <p:blipFill>
          <a:blip r:embed="rId6"/>
          <a:stretch>
            <a:fillRect/>
          </a:stretch>
        </p:blipFill>
        <p:spPr>
          <a:xfrm>
            <a:off x="645727" y="5517655"/>
            <a:ext cx="496714" cy="975221"/>
          </a:xfrm>
          <a:prstGeom prst="rect">
            <a:avLst/>
          </a:prstGeom>
        </p:spPr>
      </p:pic>
      <p:sp>
        <p:nvSpPr>
          <p:cNvPr id="17" name="Text 10"/>
          <p:cNvSpPr/>
          <p:nvPr/>
        </p:nvSpPr>
        <p:spPr>
          <a:xfrm>
            <a:off x="1241784" y="5650111"/>
            <a:ext cx="1593801" cy="206970"/>
          </a:xfrm>
          <a:prstGeom prst="rect">
            <a:avLst/>
          </a:prstGeom>
          <a:noFill/>
          <a:ln/>
        </p:spPr>
        <p:txBody>
          <a:bodyPr wrap="none" lIns="0" tIns="0" rIns="0" bIns="0" rtlCol="0" anchor="t"/>
          <a:lstStyle/>
          <a:p>
            <a:pPr>
              <a:lnSpc>
                <a:spcPts val="1365"/>
              </a:lnSpc>
            </a:pPr>
            <a:r>
              <a:rPr lang="en-US" sz="1100" dirty="0">
                <a:solidFill>
                  <a:srgbClr val="404155"/>
                </a:solidFill>
                <a:latin typeface="Corben" pitchFamily="34" charset="0"/>
                <a:ea typeface="Corben" pitchFamily="34" charset="-122"/>
                <a:cs typeface="Corben" pitchFamily="34" charset="-120"/>
              </a:rPr>
              <a:t>5. Діалог та обмін досвідом</a:t>
            </a:r>
            <a:endParaRPr lang="en-US" sz="1100" dirty="0"/>
          </a:p>
        </p:txBody>
      </p:sp>
      <p:sp>
        <p:nvSpPr>
          <p:cNvPr id="18" name="Text 11"/>
          <p:cNvSpPr/>
          <p:nvPr/>
        </p:nvSpPr>
        <p:spPr>
          <a:xfrm>
            <a:off x="1241784" y="5936556"/>
            <a:ext cx="7753201" cy="423863"/>
          </a:xfrm>
          <a:prstGeom prst="rect">
            <a:avLst/>
          </a:prstGeom>
          <a:noFill/>
          <a:ln/>
        </p:spPr>
        <p:txBody>
          <a:bodyPr wrap="square" lIns="0" tIns="0" rIns="0" bIns="0" rtlCol="0" anchor="t"/>
          <a:lstStyle/>
          <a:p>
            <a:pPr>
              <a:lnSpc>
                <a:spcPts val="1400"/>
              </a:lnSpc>
            </a:pPr>
            <a:r>
              <a:rPr lang="en-US" sz="900" dirty="0">
                <a:solidFill>
                  <a:srgbClr val="404155"/>
                </a:solidFill>
                <a:latin typeface="Nobile" pitchFamily="34" charset="0"/>
                <a:ea typeface="Nobile" pitchFamily="34" charset="-122"/>
                <a:cs typeface="Nobile" pitchFamily="34" charset="-120"/>
              </a:rPr>
              <a:t>Наприкінці ми відкриємо простір для вашого діалогу, запитань та обміну досвідом. Ваші інсайти та практичні кейси є надзвичайно цінними для всієї спільноти.</a:t>
            </a:r>
            <a:endParaRPr lang="en-US" sz="900" dirty="0"/>
          </a:p>
        </p:txBody>
      </p:sp>
    </p:spTree>
    <p:extLst>
      <p:ext uri="{BB962C8B-B14F-4D97-AF65-F5344CB8AC3E}">
        <p14:creationId xmlns:p14="http://schemas.microsoft.com/office/powerpoint/2010/main" val="3776833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21849" y="712371"/>
            <a:ext cx="6064076" cy="516732"/>
          </a:xfrm>
          <a:prstGeom prst="rect">
            <a:avLst/>
          </a:prstGeom>
          <a:noFill/>
          <a:ln/>
        </p:spPr>
        <p:txBody>
          <a:bodyPr wrap="none" lIns="0" tIns="0" rIns="0" bIns="0" rtlCol="0" anchor="t"/>
          <a:lstStyle/>
          <a:p>
            <a:pPr>
              <a:lnSpc>
                <a:spcPts val="3395"/>
              </a:lnSpc>
            </a:pPr>
            <a:r>
              <a:rPr lang="en-US" sz="2700" dirty="0">
                <a:solidFill>
                  <a:srgbClr val="1B1B27"/>
                </a:solidFill>
                <a:latin typeface="Corben" pitchFamily="34" charset="0"/>
                <a:ea typeface="Corben" pitchFamily="34" charset="-122"/>
                <a:cs typeface="Corben" pitchFamily="34" charset="-120"/>
              </a:rPr>
              <a:t>НУШ 2025/2026: Нові горизонти для хімії</a:t>
            </a:r>
            <a:endParaRPr lang="en-US" sz="2700" dirty="0"/>
          </a:p>
        </p:txBody>
      </p:sp>
      <p:sp>
        <p:nvSpPr>
          <p:cNvPr id="3" name="Text 1"/>
          <p:cNvSpPr/>
          <p:nvPr/>
        </p:nvSpPr>
        <p:spPr>
          <a:xfrm>
            <a:off x="621849" y="1559799"/>
            <a:ext cx="8151763" cy="1058466"/>
          </a:xfrm>
          <a:prstGeom prst="rect">
            <a:avLst/>
          </a:prstGeom>
          <a:noFill/>
          <a:ln/>
        </p:spPr>
        <p:txBody>
          <a:bodyPr wrap="square" lIns="0" tIns="0" rIns="0" bIns="0" rtlCol="0" anchor="t"/>
          <a:lstStyle/>
          <a:p>
            <a:pPr>
              <a:lnSpc>
                <a:spcPts val="1750"/>
              </a:lnSpc>
            </a:pPr>
            <a:r>
              <a:rPr lang="en-US" sz="1100" dirty="0">
                <a:solidFill>
                  <a:srgbClr val="404155"/>
                </a:solidFill>
                <a:latin typeface="Nobile" pitchFamily="34" charset="0"/>
                <a:ea typeface="Nobile" pitchFamily="34" charset="-122"/>
                <a:cs typeface="Nobile" pitchFamily="34" charset="-120"/>
              </a:rPr>
              <a:t>Освіта у XXI столітті вимагає гнучкості та відповідності викликам часу, а також підготовки учнів до життя у швидкозмінному світі. Нова українська школа (НУШ) – це не просто чергова реформа, це глибинна зміна філософії навчання, де учень є центральною фігурою освітнього процесу. Це трансформація від традиційного запам'ятовування фактів до розвитку ключових компетентностей, які допоможуть учням успішно реалізуватися в житті та на ринку праці.</a:t>
            </a:r>
            <a:endParaRPr lang="en-US" sz="1100" dirty="0"/>
          </a:p>
        </p:txBody>
      </p:sp>
      <p:sp>
        <p:nvSpPr>
          <p:cNvPr id="4" name="Text 2"/>
          <p:cNvSpPr/>
          <p:nvPr/>
        </p:nvSpPr>
        <p:spPr>
          <a:xfrm>
            <a:off x="621849" y="2804299"/>
            <a:ext cx="8151763" cy="1587698"/>
          </a:xfrm>
          <a:prstGeom prst="rect">
            <a:avLst/>
          </a:prstGeom>
          <a:noFill/>
          <a:ln/>
        </p:spPr>
        <p:txBody>
          <a:bodyPr wrap="square" lIns="0" tIns="0" rIns="0" bIns="0" rtlCol="0" anchor="t"/>
          <a:lstStyle/>
          <a:p>
            <a:pPr>
              <a:lnSpc>
                <a:spcPts val="1750"/>
              </a:lnSpc>
            </a:pPr>
            <a:r>
              <a:rPr lang="en-US" sz="1100" dirty="0">
                <a:solidFill>
                  <a:srgbClr val="404155"/>
                </a:solidFill>
                <a:latin typeface="Nobile" pitchFamily="34" charset="0"/>
                <a:ea typeface="Nobile" pitchFamily="34" charset="-122"/>
                <a:cs typeface="Nobile" pitchFamily="34" charset="-120"/>
              </a:rPr>
              <a:t>Для хімії, як фундаментальної природничої науки, НУШ відкриває унікальні можливості. Замість сухої теорії та запам'ятовування формул, ми можемо зосередитися на дослідницькій діяльності, експериментах та застосуванні хімічних знань у повсякденному житті. Це дозволяє зробити хімію більш зрозумілою, цікавою та мотивуючою для учнів. Основний акцент зміщується на формування наукового світогляду, розвиток критичного мислення, вміння аналізувати та синтезувати інформацію, а також вирішувати реальні проблеми за допомогою хімічних знань. НУШ також заохочує інтеграцію хімії з іншими предметами, такими як біологія, фізика, екологія, що сприяє формуванню цілісної картини світу у школярів.</a:t>
            </a:r>
            <a:endParaRPr lang="en-US" sz="1100" dirty="0"/>
          </a:p>
        </p:txBody>
      </p:sp>
      <p:sp>
        <p:nvSpPr>
          <p:cNvPr id="5" name="Text 3"/>
          <p:cNvSpPr/>
          <p:nvPr/>
        </p:nvSpPr>
        <p:spPr>
          <a:xfrm>
            <a:off x="621849" y="4578033"/>
            <a:ext cx="8151763" cy="529233"/>
          </a:xfrm>
          <a:prstGeom prst="rect">
            <a:avLst/>
          </a:prstGeom>
          <a:noFill/>
          <a:ln/>
        </p:spPr>
        <p:txBody>
          <a:bodyPr wrap="square" lIns="0" tIns="0" rIns="0" bIns="0" rtlCol="0" anchor="t"/>
          <a:lstStyle/>
          <a:p>
            <a:pPr>
              <a:lnSpc>
                <a:spcPts val="1750"/>
              </a:lnSpc>
            </a:pPr>
            <a:r>
              <a:rPr lang="en-US" sz="1100" dirty="0">
                <a:solidFill>
                  <a:srgbClr val="404155"/>
                </a:solidFill>
                <a:latin typeface="Nobile" pitchFamily="34" charset="0"/>
                <a:ea typeface="Nobile" pitchFamily="34" charset="-122"/>
                <a:cs typeface="Nobile" pitchFamily="34" charset="-120"/>
              </a:rPr>
              <a:t>Ми, вчителі хімії, є ключовими провідниками цих змін. Наша місія – не просто викласти матеріал, а й надихнути учнів на відкриття, розвинути їхню любопитність та показати, наскільки хімія є важливою та захопливою.</a:t>
            </a:r>
            <a:endParaRPr lang="en-US" sz="1100" dirty="0"/>
          </a:p>
        </p:txBody>
      </p:sp>
    </p:spTree>
    <p:extLst>
      <p:ext uri="{BB962C8B-B14F-4D97-AF65-F5344CB8AC3E}">
        <p14:creationId xmlns:p14="http://schemas.microsoft.com/office/powerpoint/2010/main" val="3877501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1711" y="559395"/>
            <a:ext cx="2948285" cy="491332"/>
          </a:xfrm>
          <a:prstGeom prst="rect">
            <a:avLst/>
          </a:prstGeom>
          <a:noFill/>
          <a:ln/>
        </p:spPr>
        <p:txBody>
          <a:bodyPr wrap="none" lIns="0" tIns="0" rIns="0" bIns="0" rtlCol="0" anchor="t"/>
          <a:lstStyle/>
          <a:p>
            <a:pPr>
              <a:lnSpc>
                <a:spcPts val="3220"/>
              </a:lnSpc>
            </a:pPr>
            <a:r>
              <a:rPr lang="en-US" sz="2600" dirty="0">
                <a:solidFill>
                  <a:srgbClr val="1B1B27"/>
                </a:solidFill>
                <a:latin typeface="Corben" pitchFamily="34" charset="0"/>
                <a:ea typeface="Corben" pitchFamily="34" charset="-122"/>
                <a:cs typeface="Corben" pitchFamily="34" charset="-120"/>
              </a:rPr>
              <a:t>Що нового?</a:t>
            </a:r>
            <a:endParaRPr lang="en-US" sz="2600" dirty="0"/>
          </a:p>
        </p:txBody>
      </p:sp>
      <p:sp>
        <p:nvSpPr>
          <p:cNvPr id="3" name="Text 1"/>
          <p:cNvSpPr/>
          <p:nvPr/>
        </p:nvSpPr>
        <p:spPr>
          <a:xfrm>
            <a:off x="471711" y="1365151"/>
            <a:ext cx="8200579" cy="503238"/>
          </a:xfrm>
          <a:prstGeom prst="rect">
            <a:avLst/>
          </a:prstGeom>
          <a:noFill/>
          <a:ln/>
        </p:spPr>
        <p:txBody>
          <a:bodyPr wrap="square" lIns="0" tIns="0" rIns="0" bIns="0" rtlCol="0" anchor="t"/>
          <a:lstStyle/>
          <a:p>
            <a:pPr>
              <a:lnSpc>
                <a:spcPts val="1645"/>
              </a:lnSpc>
            </a:pPr>
            <a:r>
              <a:rPr lang="en-US" sz="1000" dirty="0">
                <a:solidFill>
                  <a:srgbClr val="404155"/>
                </a:solidFill>
                <a:latin typeface="Nobile" pitchFamily="34" charset="0"/>
                <a:ea typeface="Nobile" pitchFamily="34" charset="-122"/>
                <a:cs typeface="Nobile" pitchFamily="34" charset="-120"/>
              </a:rPr>
              <a:t>Для ефективної реалізації освітнього процесу з хімії у 2025/2026 навчальному році, критично важливо бути обізнаним з останніми змінами в нормативній базі. Ці зміни є фундаментом для всіх подальших інновацій та методичних підходів.</a:t>
            </a:r>
            <a:endParaRPr lang="en-US" sz="1000" dirty="0"/>
          </a:p>
        </p:txBody>
      </p:sp>
      <p:sp>
        <p:nvSpPr>
          <p:cNvPr id="4" name="Shape 2"/>
          <p:cNvSpPr/>
          <p:nvPr/>
        </p:nvSpPr>
        <p:spPr>
          <a:xfrm>
            <a:off x="471711" y="2128738"/>
            <a:ext cx="58936" cy="78582"/>
          </a:xfrm>
          <a:prstGeom prst="roundRect">
            <a:avLst>
              <a:gd name="adj" fmla="val 484846"/>
            </a:avLst>
          </a:prstGeom>
          <a:solidFill>
            <a:srgbClr val="4967E9"/>
          </a:solidFill>
          <a:ln/>
        </p:spPr>
      </p:sp>
      <p:sp>
        <p:nvSpPr>
          <p:cNvPr id="5" name="Text 3"/>
          <p:cNvSpPr/>
          <p:nvPr/>
        </p:nvSpPr>
        <p:spPr>
          <a:xfrm>
            <a:off x="648519" y="2045196"/>
            <a:ext cx="3849737" cy="491332"/>
          </a:xfrm>
          <a:prstGeom prst="rect">
            <a:avLst/>
          </a:prstGeom>
          <a:noFill/>
          <a:ln/>
        </p:spPr>
        <p:txBody>
          <a:bodyPr wrap="square" lIns="0" tIns="0" rIns="0" bIns="0" rtlCol="0" anchor="t"/>
          <a:lstStyle/>
          <a:p>
            <a:pPr>
              <a:lnSpc>
                <a:spcPts val="1610"/>
              </a:lnSpc>
            </a:pPr>
            <a:r>
              <a:rPr lang="en-US" sz="1300" dirty="0">
                <a:solidFill>
                  <a:srgbClr val="404155"/>
                </a:solidFill>
                <a:latin typeface="Corben" pitchFamily="34" charset="0"/>
                <a:ea typeface="Corben" pitchFamily="34" charset="-122"/>
                <a:cs typeface="Corben" pitchFamily="34" charset="-120"/>
              </a:rPr>
              <a:t>Оновлені Державні стандарти базової середньої освіти</a:t>
            </a:r>
            <a:endParaRPr lang="en-US" sz="1300" dirty="0"/>
          </a:p>
        </p:txBody>
      </p:sp>
      <p:sp>
        <p:nvSpPr>
          <p:cNvPr id="6" name="Text 4"/>
          <p:cNvSpPr/>
          <p:nvPr/>
        </p:nvSpPr>
        <p:spPr>
          <a:xfrm>
            <a:off x="648519" y="2630785"/>
            <a:ext cx="3849737" cy="1509713"/>
          </a:xfrm>
          <a:prstGeom prst="rect">
            <a:avLst/>
          </a:prstGeom>
          <a:noFill/>
          <a:ln/>
        </p:spPr>
        <p:txBody>
          <a:bodyPr wrap="square" lIns="0" tIns="0" rIns="0" bIns="0" rtlCol="0" anchor="t"/>
          <a:lstStyle/>
          <a:p>
            <a:pPr>
              <a:lnSpc>
                <a:spcPts val="1645"/>
              </a:lnSpc>
            </a:pPr>
            <a:r>
              <a:rPr lang="en-US" sz="1000" dirty="0">
                <a:solidFill>
                  <a:srgbClr val="404155"/>
                </a:solidFill>
                <a:latin typeface="Nobile" pitchFamily="34" charset="0"/>
                <a:ea typeface="Nobile" pitchFamily="34" charset="-122"/>
                <a:cs typeface="Nobile" pitchFamily="34" charset="-120"/>
              </a:rPr>
              <a:t>Нові стандарти чіткіше окреслюють вимоги до результатів навчання з хімії, зосереджуючись не лише на знаннях, а й на формуванні вмінь, цінностей та ставлень. Вони передбачають більш гнучкий підхід до реалізації освітнього процесу, надаючи вчителям більше автономії у виборі методів та форм роботи.</a:t>
            </a:r>
            <a:endParaRPr lang="en-US" sz="1000" dirty="0"/>
          </a:p>
        </p:txBody>
      </p:sp>
      <p:sp>
        <p:nvSpPr>
          <p:cNvPr id="7" name="Shape 5"/>
          <p:cNvSpPr/>
          <p:nvPr/>
        </p:nvSpPr>
        <p:spPr>
          <a:xfrm>
            <a:off x="4645670" y="2128738"/>
            <a:ext cx="58936" cy="78582"/>
          </a:xfrm>
          <a:prstGeom prst="roundRect">
            <a:avLst>
              <a:gd name="adj" fmla="val 484846"/>
            </a:avLst>
          </a:prstGeom>
          <a:solidFill>
            <a:srgbClr val="4967E9"/>
          </a:solidFill>
          <a:ln/>
        </p:spPr>
      </p:sp>
      <p:sp>
        <p:nvSpPr>
          <p:cNvPr id="8" name="Text 6"/>
          <p:cNvSpPr/>
          <p:nvPr/>
        </p:nvSpPr>
        <p:spPr>
          <a:xfrm>
            <a:off x="4822478" y="2045196"/>
            <a:ext cx="3849811" cy="491332"/>
          </a:xfrm>
          <a:prstGeom prst="rect">
            <a:avLst/>
          </a:prstGeom>
          <a:noFill/>
          <a:ln/>
        </p:spPr>
        <p:txBody>
          <a:bodyPr wrap="square" lIns="0" tIns="0" rIns="0" bIns="0" rtlCol="0" anchor="t"/>
          <a:lstStyle/>
          <a:p>
            <a:pPr>
              <a:lnSpc>
                <a:spcPts val="1610"/>
              </a:lnSpc>
            </a:pPr>
            <a:r>
              <a:rPr lang="en-US" sz="1300" dirty="0">
                <a:solidFill>
                  <a:srgbClr val="404155"/>
                </a:solidFill>
                <a:latin typeface="Corben" pitchFamily="34" charset="0"/>
                <a:ea typeface="Corben" pitchFamily="34" charset="-122"/>
                <a:cs typeface="Corben" pitchFamily="34" charset="-120"/>
              </a:rPr>
              <a:t>Акцент на компетентнісний підхід та практичну спрямованість</a:t>
            </a:r>
            <a:endParaRPr lang="en-US" sz="1300" dirty="0"/>
          </a:p>
        </p:txBody>
      </p:sp>
      <p:sp>
        <p:nvSpPr>
          <p:cNvPr id="9" name="Text 7"/>
          <p:cNvSpPr/>
          <p:nvPr/>
        </p:nvSpPr>
        <p:spPr>
          <a:xfrm>
            <a:off x="4822478" y="2630786"/>
            <a:ext cx="3849811" cy="1258094"/>
          </a:xfrm>
          <a:prstGeom prst="rect">
            <a:avLst/>
          </a:prstGeom>
          <a:noFill/>
          <a:ln/>
        </p:spPr>
        <p:txBody>
          <a:bodyPr wrap="square" lIns="0" tIns="0" rIns="0" bIns="0" rtlCol="0" anchor="t"/>
          <a:lstStyle/>
          <a:p>
            <a:pPr>
              <a:lnSpc>
                <a:spcPts val="1645"/>
              </a:lnSpc>
            </a:pPr>
            <a:r>
              <a:rPr lang="en-US" sz="1000" dirty="0">
                <a:solidFill>
                  <a:srgbClr val="404155"/>
                </a:solidFill>
                <a:latin typeface="Nobile" pitchFamily="34" charset="0"/>
                <a:ea typeface="Nobile" pitchFamily="34" charset="-122"/>
                <a:cs typeface="Nobile" pitchFamily="34" charset="-120"/>
              </a:rPr>
              <a:t>Цей підхід передбачає, що учні повинні не просто запам'ятовувати інформацію, а й вміти її застосовувати в реальних життєвих ситуаціях. На уроках хімії це означає більше практичних робіт, розв'язання проблемних завдань, проведення експериментів та аналізу їхніх результатів.</a:t>
            </a:r>
            <a:endParaRPr lang="en-US" sz="1000" dirty="0"/>
          </a:p>
        </p:txBody>
      </p:sp>
      <p:sp>
        <p:nvSpPr>
          <p:cNvPr id="10" name="Shape 8"/>
          <p:cNvSpPr/>
          <p:nvPr/>
        </p:nvSpPr>
        <p:spPr>
          <a:xfrm>
            <a:off x="471711" y="4538464"/>
            <a:ext cx="58936" cy="78582"/>
          </a:xfrm>
          <a:prstGeom prst="roundRect">
            <a:avLst>
              <a:gd name="adj" fmla="val 484846"/>
            </a:avLst>
          </a:prstGeom>
          <a:solidFill>
            <a:srgbClr val="4967E9"/>
          </a:solidFill>
          <a:ln/>
        </p:spPr>
      </p:sp>
      <p:sp>
        <p:nvSpPr>
          <p:cNvPr id="11" name="Text 9"/>
          <p:cNvSpPr/>
          <p:nvPr/>
        </p:nvSpPr>
        <p:spPr>
          <a:xfrm>
            <a:off x="648519" y="4454922"/>
            <a:ext cx="2264123" cy="245666"/>
          </a:xfrm>
          <a:prstGeom prst="rect">
            <a:avLst/>
          </a:prstGeom>
          <a:noFill/>
          <a:ln/>
        </p:spPr>
        <p:txBody>
          <a:bodyPr wrap="none" lIns="0" tIns="0" rIns="0" bIns="0" rtlCol="0" anchor="t"/>
          <a:lstStyle/>
          <a:p>
            <a:pPr>
              <a:lnSpc>
                <a:spcPts val="1610"/>
              </a:lnSpc>
            </a:pPr>
            <a:r>
              <a:rPr lang="en-US" sz="1300" dirty="0">
                <a:solidFill>
                  <a:srgbClr val="404155"/>
                </a:solidFill>
                <a:latin typeface="Corben" pitchFamily="34" charset="0"/>
                <a:ea typeface="Corben" pitchFamily="34" charset="-122"/>
                <a:cs typeface="Corben" pitchFamily="34" charset="-120"/>
              </a:rPr>
              <a:t>Посилення інтеграції предметів</a:t>
            </a:r>
            <a:endParaRPr lang="en-US" sz="1300" dirty="0"/>
          </a:p>
        </p:txBody>
      </p:sp>
      <p:sp>
        <p:nvSpPr>
          <p:cNvPr id="12" name="Text 10"/>
          <p:cNvSpPr/>
          <p:nvPr/>
        </p:nvSpPr>
        <p:spPr>
          <a:xfrm>
            <a:off x="648519" y="4794846"/>
            <a:ext cx="3849737" cy="1258094"/>
          </a:xfrm>
          <a:prstGeom prst="rect">
            <a:avLst/>
          </a:prstGeom>
          <a:noFill/>
          <a:ln/>
        </p:spPr>
        <p:txBody>
          <a:bodyPr wrap="square" lIns="0" tIns="0" rIns="0" bIns="0" rtlCol="0" anchor="t"/>
          <a:lstStyle/>
          <a:p>
            <a:pPr>
              <a:lnSpc>
                <a:spcPts val="1645"/>
              </a:lnSpc>
            </a:pPr>
            <a:r>
              <a:rPr lang="en-US" sz="1000" dirty="0">
                <a:solidFill>
                  <a:srgbClr val="404155"/>
                </a:solidFill>
                <a:latin typeface="Nobile" pitchFamily="34" charset="0"/>
                <a:ea typeface="Nobile" pitchFamily="34" charset="-122"/>
                <a:cs typeface="Nobile" pitchFamily="34" charset="-120"/>
              </a:rPr>
              <a:t>НУШ заохочує міжпредметні зв'язки, зокрема інтеграцію хімії з біологією, фізикою, географією та екологією. Це допомагає учням бачити хімію не як ізольований предмет, а як частину цілісної картини світу, що сприяє формуванню системного мислення та розуміння глобальних проблем.</a:t>
            </a:r>
            <a:endParaRPr lang="en-US" sz="1000" dirty="0"/>
          </a:p>
        </p:txBody>
      </p:sp>
      <p:sp>
        <p:nvSpPr>
          <p:cNvPr id="13" name="Shape 11"/>
          <p:cNvSpPr/>
          <p:nvPr/>
        </p:nvSpPr>
        <p:spPr>
          <a:xfrm>
            <a:off x="4645670" y="4538464"/>
            <a:ext cx="58936" cy="78582"/>
          </a:xfrm>
          <a:prstGeom prst="roundRect">
            <a:avLst>
              <a:gd name="adj" fmla="val 484846"/>
            </a:avLst>
          </a:prstGeom>
          <a:solidFill>
            <a:srgbClr val="4967E9"/>
          </a:solidFill>
          <a:ln/>
        </p:spPr>
      </p:sp>
      <p:sp>
        <p:nvSpPr>
          <p:cNvPr id="14" name="Text 12"/>
          <p:cNvSpPr/>
          <p:nvPr/>
        </p:nvSpPr>
        <p:spPr>
          <a:xfrm>
            <a:off x="4822478" y="4454922"/>
            <a:ext cx="3849811" cy="491332"/>
          </a:xfrm>
          <a:prstGeom prst="rect">
            <a:avLst/>
          </a:prstGeom>
          <a:noFill/>
          <a:ln/>
        </p:spPr>
        <p:txBody>
          <a:bodyPr wrap="square" lIns="0" tIns="0" rIns="0" bIns="0" rtlCol="0" anchor="t"/>
          <a:lstStyle/>
          <a:p>
            <a:pPr>
              <a:lnSpc>
                <a:spcPts val="1610"/>
              </a:lnSpc>
            </a:pPr>
            <a:r>
              <a:rPr lang="en-US" sz="1300" dirty="0">
                <a:solidFill>
                  <a:srgbClr val="404155"/>
                </a:solidFill>
                <a:latin typeface="Corben" pitchFamily="34" charset="0"/>
                <a:ea typeface="Corben" pitchFamily="34" charset="-122"/>
                <a:cs typeface="Corben" pitchFamily="34" charset="-120"/>
              </a:rPr>
              <a:t>Особливості типових освітніх програм для 2025/2026 н.р.</a:t>
            </a:r>
            <a:endParaRPr lang="en-US" sz="1300" dirty="0"/>
          </a:p>
        </p:txBody>
      </p:sp>
      <p:sp>
        <p:nvSpPr>
          <p:cNvPr id="15" name="Text 13"/>
          <p:cNvSpPr/>
          <p:nvPr/>
        </p:nvSpPr>
        <p:spPr>
          <a:xfrm>
            <a:off x="4822478" y="5040511"/>
            <a:ext cx="3849811" cy="1258094"/>
          </a:xfrm>
          <a:prstGeom prst="rect">
            <a:avLst/>
          </a:prstGeom>
          <a:noFill/>
          <a:ln/>
        </p:spPr>
        <p:txBody>
          <a:bodyPr wrap="square" lIns="0" tIns="0" rIns="0" bIns="0" rtlCol="0" anchor="t"/>
          <a:lstStyle/>
          <a:p>
            <a:pPr>
              <a:lnSpc>
                <a:spcPts val="1645"/>
              </a:lnSpc>
            </a:pPr>
            <a:r>
              <a:rPr lang="en-US" sz="1000" dirty="0">
                <a:solidFill>
                  <a:srgbClr val="404155"/>
                </a:solidFill>
                <a:latin typeface="Nobile" pitchFamily="34" charset="0"/>
                <a:ea typeface="Nobile" pitchFamily="34" charset="-122"/>
                <a:cs typeface="Nobile" pitchFamily="34" charset="-120"/>
              </a:rPr>
              <a:t>Типові освітні програми містять оновлений зміст та вимоги до навчальних результатів. Важливо ретельно вивчити ці програми, щоб зрозуміти, які зміни відбулися в розподілі годин, змісті тем та очікуваних результатах навчання. Це дозволить вам ефективно спланувати свою роботу на навчальний рік.</a:t>
            </a:r>
            <a:endParaRPr lang="en-US" sz="1000" dirty="0"/>
          </a:p>
        </p:txBody>
      </p:sp>
    </p:spTree>
    <p:extLst>
      <p:ext uri="{BB962C8B-B14F-4D97-AF65-F5344CB8AC3E}">
        <p14:creationId xmlns:p14="http://schemas.microsoft.com/office/powerpoint/2010/main" val="3877501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1350" y="907414"/>
            <a:ext cx="4007740" cy="289823"/>
          </a:xfrm>
          <a:prstGeom prst="rect">
            <a:avLst/>
          </a:prstGeom>
        </p:spPr>
        <p:txBody>
          <a:bodyPr vert="horz" wrap="square" lIns="0" tIns="12700" rIns="0" bIns="0" rtlCol="0">
            <a:spAutoFit/>
          </a:bodyPr>
          <a:lstStyle/>
          <a:p>
            <a:pPr marL="12700" algn="ctr">
              <a:lnSpc>
                <a:spcPct val="100000"/>
              </a:lnSpc>
              <a:spcBef>
                <a:spcPts val="100"/>
              </a:spcBef>
            </a:pPr>
            <a:r>
              <a:rPr sz="1800" b="1" dirty="0">
                <a:latin typeface="Times New Roman"/>
                <a:cs typeface="Times New Roman"/>
              </a:rPr>
              <a:t>2</a:t>
            </a:r>
            <a:r>
              <a:rPr sz="1800" b="1" spc="-40" dirty="0">
                <a:latin typeface="Times New Roman"/>
                <a:cs typeface="Times New Roman"/>
              </a:rPr>
              <a:t> </a:t>
            </a:r>
            <a:r>
              <a:rPr sz="1800" b="1" dirty="0">
                <a:latin typeface="Times New Roman"/>
                <a:cs typeface="Times New Roman"/>
              </a:rPr>
              <a:t>ЦИКЛИ</a:t>
            </a:r>
            <a:r>
              <a:rPr sz="1800" b="1" spc="-45" dirty="0">
                <a:latin typeface="Times New Roman"/>
                <a:cs typeface="Times New Roman"/>
              </a:rPr>
              <a:t> </a:t>
            </a:r>
            <a:r>
              <a:rPr sz="1800" b="1" spc="-15" dirty="0">
                <a:latin typeface="Times New Roman"/>
                <a:cs typeface="Times New Roman"/>
              </a:rPr>
              <a:t>НАВЧАННЯ</a:t>
            </a:r>
            <a:endParaRPr sz="1800" dirty="0">
              <a:latin typeface="Times New Roman"/>
              <a:cs typeface="Times New Roman"/>
            </a:endParaRPr>
          </a:p>
        </p:txBody>
      </p:sp>
      <p:sp>
        <p:nvSpPr>
          <p:cNvPr id="3" name="object 3"/>
          <p:cNvSpPr txBox="1"/>
          <p:nvPr/>
        </p:nvSpPr>
        <p:spPr>
          <a:xfrm>
            <a:off x="1831085" y="1238056"/>
            <a:ext cx="2409445" cy="591187"/>
          </a:xfrm>
          <a:prstGeom prst="rect">
            <a:avLst/>
          </a:prstGeom>
        </p:spPr>
        <p:txBody>
          <a:bodyPr vert="horz" wrap="square" lIns="0" tIns="26670" rIns="0" bIns="0" rtlCol="0">
            <a:spAutoFit/>
          </a:bodyPr>
          <a:lstStyle/>
          <a:p>
            <a:pPr marL="1312545" marR="5080" indent="-1300480" algn="ctr">
              <a:lnSpc>
                <a:spcPts val="2110"/>
              </a:lnSpc>
              <a:spcBef>
                <a:spcPts val="210"/>
              </a:spcBef>
            </a:pPr>
            <a:r>
              <a:rPr sz="1800" b="1" spc="-20" dirty="0">
                <a:latin typeface="Times New Roman"/>
                <a:cs typeface="Times New Roman"/>
              </a:rPr>
              <a:t>Базового </a:t>
            </a:r>
            <a:r>
              <a:rPr sz="1800" b="1" spc="-10" dirty="0" err="1">
                <a:latin typeface="Times New Roman"/>
                <a:cs typeface="Times New Roman"/>
              </a:rPr>
              <a:t>предметного</a:t>
            </a:r>
            <a:r>
              <a:rPr sz="1800" b="1" dirty="0">
                <a:latin typeface="Times New Roman"/>
                <a:cs typeface="Times New Roman"/>
              </a:rPr>
              <a:t> </a:t>
            </a:r>
            <a:endParaRPr lang="uk-UA" sz="1800" b="1" dirty="0" smtClean="0">
              <a:latin typeface="Times New Roman"/>
              <a:cs typeface="Times New Roman"/>
            </a:endParaRPr>
          </a:p>
          <a:p>
            <a:pPr marL="1312545" marR="5080" indent="-1300480" algn="ctr">
              <a:lnSpc>
                <a:spcPts val="2110"/>
              </a:lnSpc>
              <a:spcBef>
                <a:spcPts val="210"/>
              </a:spcBef>
            </a:pPr>
            <a:r>
              <a:rPr sz="1800" b="1" spc="-15" dirty="0" err="1" smtClean="0">
                <a:latin typeface="Times New Roman"/>
                <a:cs typeface="Times New Roman"/>
              </a:rPr>
              <a:t>навчання</a:t>
            </a:r>
            <a:r>
              <a:rPr sz="1800" b="1" spc="-15" dirty="0" smtClean="0">
                <a:latin typeface="Times New Roman"/>
                <a:cs typeface="Times New Roman"/>
              </a:rPr>
              <a:t> </a:t>
            </a:r>
            <a:r>
              <a:rPr sz="1800" b="1" spc="-434" dirty="0" smtClean="0">
                <a:latin typeface="Times New Roman"/>
                <a:cs typeface="Times New Roman"/>
              </a:rPr>
              <a:t> </a:t>
            </a:r>
            <a:r>
              <a:rPr sz="1800" b="1" dirty="0">
                <a:latin typeface="Times New Roman"/>
                <a:cs typeface="Times New Roman"/>
              </a:rPr>
              <a:t>7-9 </a:t>
            </a:r>
            <a:r>
              <a:rPr sz="1800" b="1" spc="-5" dirty="0">
                <a:latin typeface="Times New Roman"/>
                <a:cs typeface="Times New Roman"/>
              </a:rPr>
              <a:t>клас</a:t>
            </a:r>
            <a:endParaRPr sz="1800" dirty="0">
              <a:latin typeface="Times New Roman"/>
              <a:cs typeface="Times New Roman"/>
            </a:endParaRPr>
          </a:p>
        </p:txBody>
      </p:sp>
      <p:pic>
        <p:nvPicPr>
          <p:cNvPr id="4" name="object 4"/>
          <p:cNvPicPr/>
          <p:nvPr/>
        </p:nvPicPr>
        <p:blipFill>
          <a:blip r:embed="rId2" cstate="print"/>
          <a:stretch>
            <a:fillRect/>
          </a:stretch>
        </p:blipFill>
        <p:spPr>
          <a:xfrm>
            <a:off x="251840" y="1972055"/>
            <a:ext cx="3897250" cy="2577085"/>
          </a:xfrm>
          <a:prstGeom prst="rect">
            <a:avLst/>
          </a:prstGeom>
        </p:spPr>
      </p:pic>
      <p:sp>
        <p:nvSpPr>
          <p:cNvPr id="6" name="object 6"/>
          <p:cNvSpPr txBox="1">
            <a:spLocks noGrp="1"/>
          </p:cNvSpPr>
          <p:nvPr>
            <p:ph type="title"/>
          </p:nvPr>
        </p:nvSpPr>
        <p:spPr>
          <a:xfrm>
            <a:off x="1892680" y="208419"/>
            <a:ext cx="5709920" cy="566822"/>
          </a:xfrm>
          <a:prstGeom prst="rect">
            <a:avLst/>
          </a:prstGeom>
        </p:spPr>
        <p:txBody>
          <a:bodyPr vert="horz" wrap="square" lIns="0" tIns="12700" rIns="0" bIns="0" rtlCol="0">
            <a:spAutoFit/>
          </a:bodyPr>
          <a:lstStyle/>
          <a:p>
            <a:pPr marL="12700" algn="ctr">
              <a:lnSpc>
                <a:spcPct val="100000"/>
              </a:lnSpc>
              <a:spcBef>
                <a:spcPts val="100"/>
              </a:spcBef>
            </a:pPr>
            <a:r>
              <a:rPr sz="3600" spc="-20" dirty="0" smtClean="0">
                <a:latin typeface="+mn-lt"/>
              </a:rPr>
              <a:t>ДЕРЖАВНИЙ </a:t>
            </a:r>
            <a:r>
              <a:rPr sz="3600" spc="-25" dirty="0">
                <a:latin typeface="+mn-lt"/>
              </a:rPr>
              <a:t>СТАНДАРТ</a:t>
            </a:r>
            <a:endParaRPr sz="3600" dirty="0">
              <a:latin typeface="+mn-lt"/>
            </a:endParaRPr>
          </a:p>
        </p:txBody>
      </p:sp>
      <p:sp>
        <p:nvSpPr>
          <p:cNvPr id="7" name="object 7"/>
          <p:cNvSpPr txBox="1"/>
          <p:nvPr/>
        </p:nvSpPr>
        <p:spPr>
          <a:xfrm>
            <a:off x="141350" y="1210434"/>
            <a:ext cx="1498600" cy="556260"/>
          </a:xfrm>
          <a:prstGeom prst="rect">
            <a:avLst/>
          </a:prstGeom>
        </p:spPr>
        <p:txBody>
          <a:bodyPr vert="horz" wrap="square" lIns="0" tIns="35560" rIns="0" bIns="0" rtlCol="0">
            <a:spAutoFit/>
          </a:bodyPr>
          <a:lstStyle/>
          <a:p>
            <a:pPr marL="326390" marR="5080" indent="-314325">
              <a:lnSpc>
                <a:spcPts val="2020"/>
              </a:lnSpc>
              <a:spcBef>
                <a:spcPts val="280"/>
              </a:spcBef>
            </a:pPr>
            <a:r>
              <a:rPr sz="1800" b="1" spc="-5" dirty="0">
                <a:latin typeface="Times New Roman"/>
                <a:cs typeface="Times New Roman"/>
              </a:rPr>
              <a:t>Ад</a:t>
            </a:r>
            <a:r>
              <a:rPr sz="1800" b="1" spc="-25" dirty="0">
                <a:latin typeface="Times New Roman"/>
                <a:cs typeface="Times New Roman"/>
              </a:rPr>
              <a:t>а</a:t>
            </a:r>
            <a:r>
              <a:rPr sz="1800" b="1" spc="-5" dirty="0">
                <a:latin typeface="Times New Roman"/>
                <a:cs typeface="Times New Roman"/>
              </a:rPr>
              <a:t>п</a:t>
            </a:r>
            <a:r>
              <a:rPr sz="1800" b="1" spc="10" dirty="0">
                <a:latin typeface="Times New Roman"/>
                <a:cs typeface="Times New Roman"/>
              </a:rPr>
              <a:t>т</a:t>
            </a:r>
            <a:r>
              <a:rPr sz="1800" b="1" dirty="0">
                <a:latin typeface="Times New Roman"/>
                <a:cs typeface="Times New Roman"/>
              </a:rPr>
              <a:t>аційн</a:t>
            </a:r>
            <a:r>
              <a:rPr sz="1800" b="1" spc="-10" dirty="0">
                <a:latin typeface="Times New Roman"/>
                <a:cs typeface="Times New Roman"/>
              </a:rPr>
              <a:t>и</a:t>
            </a:r>
            <a:r>
              <a:rPr sz="1800" b="1" dirty="0">
                <a:latin typeface="Times New Roman"/>
                <a:cs typeface="Times New Roman"/>
              </a:rPr>
              <a:t>й  5-6</a:t>
            </a:r>
            <a:r>
              <a:rPr sz="1800" b="1" spc="-25" dirty="0">
                <a:latin typeface="Times New Roman"/>
                <a:cs typeface="Times New Roman"/>
              </a:rPr>
              <a:t> </a:t>
            </a:r>
            <a:r>
              <a:rPr sz="1800" b="1" spc="-5" dirty="0">
                <a:latin typeface="Times New Roman"/>
                <a:cs typeface="Times New Roman"/>
              </a:rPr>
              <a:t>клас</a:t>
            </a:r>
            <a:endParaRPr sz="1800" dirty="0">
              <a:latin typeface="Times New Roman"/>
              <a:cs typeface="Times New Roman"/>
            </a:endParaRPr>
          </a:p>
        </p:txBody>
      </p:sp>
      <p:pic>
        <p:nvPicPr>
          <p:cNvPr id="8" name="object 3"/>
          <p:cNvPicPr/>
          <p:nvPr/>
        </p:nvPicPr>
        <p:blipFill>
          <a:blip r:embed="rId3" cstate="print"/>
          <a:stretch>
            <a:fillRect/>
          </a:stretch>
        </p:blipFill>
        <p:spPr>
          <a:xfrm>
            <a:off x="4582668" y="1238056"/>
            <a:ext cx="4298441" cy="2625284"/>
          </a:xfrm>
          <a:prstGeom prst="rect">
            <a:avLst/>
          </a:prstGeom>
        </p:spPr>
      </p:pic>
      <p:pic>
        <p:nvPicPr>
          <p:cNvPr id="9" name="object 2"/>
          <p:cNvPicPr/>
          <p:nvPr/>
        </p:nvPicPr>
        <p:blipFill>
          <a:blip r:embed="rId4" cstate="print"/>
          <a:stretch>
            <a:fillRect/>
          </a:stretch>
        </p:blipFill>
        <p:spPr>
          <a:xfrm>
            <a:off x="3294506" y="4389120"/>
            <a:ext cx="4546474" cy="2331720"/>
          </a:xfrm>
          <a:prstGeom prst="rect">
            <a:avLst/>
          </a:prstGeom>
        </p:spPr>
      </p:pic>
    </p:spTree>
    <p:extLst>
      <p:ext uri="{BB962C8B-B14F-4D97-AF65-F5344CB8AC3E}">
        <p14:creationId xmlns:p14="http://schemas.microsoft.com/office/powerpoint/2010/main" val="250504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210" y="0"/>
            <a:ext cx="7653020" cy="1489710"/>
          </a:xfrm>
          <a:prstGeom prst="rect">
            <a:avLst/>
          </a:prstGeom>
        </p:spPr>
        <p:txBody>
          <a:bodyPr vert="horz" wrap="square" lIns="0" tIns="13335" rIns="0" bIns="0" rtlCol="0">
            <a:spAutoFit/>
          </a:bodyPr>
          <a:lstStyle/>
          <a:p>
            <a:pPr marL="12700" marR="5080" algn="ctr">
              <a:lnSpc>
                <a:spcPct val="100000"/>
              </a:lnSpc>
              <a:spcBef>
                <a:spcPts val="105"/>
              </a:spcBef>
            </a:pPr>
            <a:r>
              <a:rPr sz="3200" spc="-25" dirty="0">
                <a:latin typeface="+mn-lt"/>
              </a:rPr>
              <a:t>Типовий </a:t>
            </a:r>
            <a:r>
              <a:rPr sz="3200" spc="-10" dirty="0">
                <a:latin typeface="+mn-lt"/>
              </a:rPr>
              <a:t>навчальний </a:t>
            </a:r>
            <a:r>
              <a:rPr sz="3200" spc="-5" dirty="0">
                <a:latin typeface="+mn-lt"/>
              </a:rPr>
              <a:t>план </a:t>
            </a:r>
            <a:r>
              <a:rPr sz="3200" dirty="0">
                <a:latin typeface="+mn-lt"/>
              </a:rPr>
              <a:t>для </a:t>
            </a:r>
            <a:r>
              <a:rPr sz="3200" spc="5" dirty="0">
                <a:latin typeface="+mn-lt"/>
              </a:rPr>
              <a:t>5-9 </a:t>
            </a:r>
            <a:r>
              <a:rPr sz="3200" dirty="0">
                <a:latin typeface="+mn-lt"/>
              </a:rPr>
              <a:t>класів </a:t>
            </a:r>
            <a:r>
              <a:rPr sz="3200" spc="-785" dirty="0">
                <a:latin typeface="+mn-lt"/>
              </a:rPr>
              <a:t> </a:t>
            </a:r>
            <a:r>
              <a:rPr sz="3200" dirty="0">
                <a:latin typeface="+mn-lt"/>
              </a:rPr>
              <a:t>закладів загальної середньої освіти з </a:t>
            </a:r>
            <a:r>
              <a:rPr sz="3200" spc="5" dirty="0">
                <a:latin typeface="+mn-lt"/>
              </a:rPr>
              <a:t> </a:t>
            </a:r>
            <a:r>
              <a:rPr sz="3200" spc="-15" dirty="0">
                <a:latin typeface="+mn-lt"/>
              </a:rPr>
              <a:t>навчанням</a:t>
            </a:r>
            <a:r>
              <a:rPr sz="3200" spc="-40" dirty="0">
                <a:latin typeface="+mn-lt"/>
              </a:rPr>
              <a:t> </a:t>
            </a:r>
            <a:r>
              <a:rPr sz="3200" dirty="0">
                <a:latin typeface="+mn-lt"/>
              </a:rPr>
              <a:t>українською</a:t>
            </a:r>
            <a:r>
              <a:rPr sz="3200" spc="-25" dirty="0">
                <a:latin typeface="+mn-lt"/>
              </a:rPr>
              <a:t> </a:t>
            </a:r>
            <a:r>
              <a:rPr sz="3200" spc="-30" dirty="0">
                <a:latin typeface="+mn-lt"/>
              </a:rPr>
              <a:t>мовою</a:t>
            </a:r>
            <a:r>
              <a:rPr sz="3200" spc="-35" dirty="0">
                <a:latin typeface="+mn-lt"/>
              </a:rPr>
              <a:t> </a:t>
            </a:r>
            <a:r>
              <a:rPr sz="3200" spc="-15" dirty="0">
                <a:latin typeface="+mn-lt"/>
              </a:rPr>
              <a:t>(нова</a:t>
            </a:r>
            <a:r>
              <a:rPr sz="3200" spc="-25" dirty="0">
                <a:latin typeface="+mn-lt"/>
              </a:rPr>
              <a:t> </a:t>
            </a:r>
            <a:r>
              <a:rPr sz="3200" dirty="0">
                <a:latin typeface="+mn-lt"/>
              </a:rPr>
              <a:t>)</a:t>
            </a:r>
          </a:p>
        </p:txBody>
      </p:sp>
      <p:graphicFrame>
        <p:nvGraphicFramePr>
          <p:cNvPr id="3" name="object 3"/>
          <p:cNvGraphicFramePr>
            <a:graphicFrameLocks noGrp="1"/>
          </p:cNvGraphicFramePr>
          <p:nvPr>
            <p:extLst>
              <p:ext uri="{D42A27DB-BD31-4B8C-83A1-F6EECF244321}">
                <p14:modId xmlns:p14="http://schemas.microsoft.com/office/powerpoint/2010/main" val="3062029425"/>
              </p:ext>
            </p:extLst>
          </p:nvPr>
        </p:nvGraphicFramePr>
        <p:xfrm>
          <a:off x="97792" y="1542732"/>
          <a:ext cx="8931908" cy="5201563"/>
        </p:xfrm>
        <a:graphic>
          <a:graphicData uri="http://schemas.openxmlformats.org/drawingml/2006/table">
            <a:tbl>
              <a:tblPr firstRow="1" bandRow="1">
                <a:tableStyleId>{2D5ABB26-0587-4C30-8999-92F81FD0307C}</a:tableStyleId>
              </a:tblPr>
              <a:tblGrid>
                <a:gridCol w="1042035"/>
                <a:gridCol w="2847340"/>
                <a:gridCol w="436245"/>
                <a:gridCol w="528320"/>
                <a:gridCol w="471804"/>
                <a:gridCol w="454025"/>
                <a:gridCol w="471804"/>
                <a:gridCol w="2680335"/>
              </a:tblGrid>
              <a:tr h="490474">
                <a:tc>
                  <a:txBody>
                    <a:bodyPr/>
                    <a:lstStyle/>
                    <a:p>
                      <a:pPr marL="68580" marR="466090">
                        <a:lnSpc>
                          <a:spcPct val="100000"/>
                        </a:lnSpc>
                        <a:spcBef>
                          <a:spcPts val="200"/>
                        </a:spcBef>
                      </a:pPr>
                      <a:r>
                        <a:rPr sz="1200" b="1" dirty="0">
                          <a:solidFill>
                            <a:srgbClr val="FFFFFF"/>
                          </a:solidFill>
                          <a:latin typeface="Calibri"/>
                          <a:cs typeface="Calibri"/>
                        </a:rPr>
                        <a:t>О</a:t>
                      </a:r>
                      <a:r>
                        <a:rPr sz="1200" b="1" spc="-5" dirty="0">
                          <a:solidFill>
                            <a:srgbClr val="FFFFFF"/>
                          </a:solidFill>
                          <a:latin typeface="Calibri"/>
                          <a:cs typeface="Calibri"/>
                        </a:rPr>
                        <a:t>св</a:t>
                      </a:r>
                      <a:r>
                        <a:rPr sz="1200" b="1" dirty="0">
                          <a:solidFill>
                            <a:srgbClr val="FFFFFF"/>
                          </a:solidFill>
                          <a:latin typeface="Calibri"/>
                          <a:cs typeface="Calibri"/>
                        </a:rPr>
                        <a:t>іт</a:t>
                      </a:r>
                      <a:r>
                        <a:rPr sz="1200" b="1" spc="5" dirty="0">
                          <a:solidFill>
                            <a:srgbClr val="FFFFFF"/>
                          </a:solidFill>
                          <a:latin typeface="Calibri"/>
                          <a:cs typeface="Calibri"/>
                        </a:rPr>
                        <a:t>н</a:t>
                      </a:r>
                      <a:r>
                        <a:rPr sz="1200" b="1" dirty="0">
                          <a:solidFill>
                            <a:srgbClr val="FFFFFF"/>
                          </a:solidFill>
                          <a:latin typeface="Calibri"/>
                          <a:cs typeface="Calibri"/>
                        </a:rPr>
                        <a:t>я  </a:t>
                      </a:r>
                      <a:r>
                        <a:rPr sz="1200" b="1" spc="-5" dirty="0">
                          <a:solidFill>
                            <a:srgbClr val="FFFFFF"/>
                          </a:solidFill>
                          <a:latin typeface="Calibri"/>
                          <a:cs typeface="Calibri"/>
                        </a:rPr>
                        <a:t>галузь</a:t>
                      </a:r>
                      <a:endParaRPr sz="1200" dirty="0">
                        <a:latin typeface="Calibri"/>
                        <a:cs typeface="Calibri"/>
                      </a:endParaRPr>
                    </a:p>
                  </a:txBody>
                  <a:tcPr marL="0" marR="0" marT="25400" marB="0">
                    <a:lnL w="9525">
                      <a:solidFill>
                        <a:srgbClr val="BE9453"/>
                      </a:solidFill>
                      <a:prstDash val="solid"/>
                    </a:lnL>
                    <a:lnT w="9525">
                      <a:solidFill>
                        <a:srgbClr val="BE9453"/>
                      </a:solidFill>
                      <a:prstDash val="solid"/>
                    </a:lnT>
                    <a:solidFill>
                      <a:srgbClr val="C19758"/>
                    </a:solidFill>
                  </a:tcPr>
                </a:tc>
                <a:tc>
                  <a:txBody>
                    <a:bodyPr/>
                    <a:lstStyle/>
                    <a:p>
                      <a:pPr marL="68580" marR="617855">
                        <a:lnSpc>
                          <a:spcPct val="100000"/>
                        </a:lnSpc>
                        <a:spcBef>
                          <a:spcPts val="200"/>
                        </a:spcBef>
                      </a:pPr>
                      <a:r>
                        <a:rPr sz="1200" b="1" spc="-5" dirty="0">
                          <a:solidFill>
                            <a:srgbClr val="FFFFFF"/>
                          </a:solidFill>
                          <a:latin typeface="Calibri"/>
                          <a:cs typeface="Calibri"/>
                        </a:rPr>
                        <a:t>Орієнтовний </a:t>
                      </a:r>
                      <a:r>
                        <a:rPr sz="1200" b="1" spc="-10" dirty="0">
                          <a:solidFill>
                            <a:srgbClr val="FFFFFF"/>
                          </a:solidFill>
                          <a:latin typeface="Calibri"/>
                          <a:cs typeface="Calibri"/>
                        </a:rPr>
                        <a:t>перелік </a:t>
                      </a:r>
                      <a:r>
                        <a:rPr sz="1200" b="1" spc="-5" dirty="0">
                          <a:solidFill>
                            <a:srgbClr val="FFFFFF"/>
                          </a:solidFill>
                          <a:latin typeface="Calibri"/>
                          <a:cs typeface="Calibri"/>
                        </a:rPr>
                        <a:t>предметів </a:t>
                      </a:r>
                      <a:r>
                        <a:rPr sz="1200" b="1" dirty="0">
                          <a:solidFill>
                            <a:srgbClr val="FFFFFF"/>
                          </a:solidFill>
                          <a:latin typeface="Calibri"/>
                          <a:cs typeface="Calibri"/>
                        </a:rPr>
                        <a:t> та</a:t>
                      </a:r>
                      <a:r>
                        <a:rPr sz="1200" b="1" spc="-30" dirty="0">
                          <a:solidFill>
                            <a:srgbClr val="FFFFFF"/>
                          </a:solidFill>
                          <a:latin typeface="Calibri"/>
                          <a:cs typeface="Calibri"/>
                        </a:rPr>
                        <a:t> </a:t>
                      </a:r>
                      <a:r>
                        <a:rPr sz="1200" b="1" spc="-5" dirty="0">
                          <a:solidFill>
                            <a:srgbClr val="FFFFFF"/>
                          </a:solidFill>
                          <a:latin typeface="Calibri"/>
                          <a:cs typeface="Calibri"/>
                        </a:rPr>
                        <a:t>галузевих</a:t>
                      </a:r>
                      <a:r>
                        <a:rPr sz="1200" b="1" spc="-35" dirty="0">
                          <a:solidFill>
                            <a:srgbClr val="FFFFFF"/>
                          </a:solidFill>
                          <a:latin typeface="Calibri"/>
                          <a:cs typeface="Calibri"/>
                        </a:rPr>
                        <a:t> </a:t>
                      </a:r>
                      <a:r>
                        <a:rPr sz="1200" b="1" spc="-5" dirty="0">
                          <a:solidFill>
                            <a:srgbClr val="FFFFFF"/>
                          </a:solidFill>
                          <a:latin typeface="Calibri"/>
                          <a:cs typeface="Calibri"/>
                        </a:rPr>
                        <a:t>інтегрованих</a:t>
                      </a:r>
                      <a:r>
                        <a:rPr sz="1200" b="1" spc="-30" dirty="0">
                          <a:solidFill>
                            <a:srgbClr val="FFFFFF"/>
                          </a:solidFill>
                          <a:latin typeface="Calibri"/>
                          <a:cs typeface="Calibri"/>
                        </a:rPr>
                        <a:t> </a:t>
                      </a:r>
                      <a:r>
                        <a:rPr sz="1200" b="1" spc="-5" dirty="0">
                          <a:solidFill>
                            <a:srgbClr val="FFFFFF"/>
                          </a:solidFill>
                          <a:latin typeface="Calibri"/>
                          <a:cs typeface="Calibri"/>
                        </a:rPr>
                        <a:t>курсів</a:t>
                      </a:r>
                      <a:endParaRPr sz="1200">
                        <a:latin typeface="Calibri"/>
                        <a:cs typeface="Calibri"/>
                      </a:endParaRPr>
                    </a:p>
                  </a:txBody>
                  <a:tcPr marL="0" marR="0" marT="25400" marB="0">
                    <a:lnT w="9525">
                      <a:solidFill>
                        <a:srgbClr val="BE9453"/>
                      </a:solidFill>
                      <a:prstDash val="solid"/>
                    </a:lnT>
                    <a:solidFill>
                      <a:srgbClr val="C19758"/>
                    </a:solidFill>
                  </a:tcPr>
                </a:tc>
                <a:tc gridSpan="5">
                  <a:txBody>
                    <a:bodyPr/>
                    <a:lstStyle/>
                    <a:p>
                      <a:pPr marL="68580" marR="514350">
                        <a:lnSpc>
                          <a:spcPct val="100000"/>
                        </a:lnSpc>
                        <a:spcBef>
                          <a:spcPts val="200"/>
                        </a:spcBef>
                      </a:pPr>
                      <a:r>
                        <a:rPr sz="1200" b="1" spc="-10" dirty="0">
                          <a:solidFill>
                            <a:srgbClr val="FFFFFF"/>
                          </a:solidFill>
                          <a:latin typeface="Calibri"/>
                          <a:cs typeface="Calibri"/>
                        </a:rPr>
                        <a:t>Рекомендована </a:t>
                      </a:r>
                      <a:r>
                        <a:rPr sz="1200" b="1" spc="-5" dirty="0">
                          <a:solidFill>
                            <a:srgbClr val="FFFFFF"/>
                          </a:solidFill>
                          <a:latin typeface="Calibri"/>
                          <a:cs typeface="Calibri"/>
                        </a:rPr>
                        <a:t>кількість </a:t>
                      </a:r>
                      <a:r>
                        <a:rPr sz="1200" b="1" dirty="0">
                          <a:solidFill>
                            <a:srgbClr val="FFFFFF"/>
                          </a:solidFill>
                          <a:latin typeface="Calibri"/>
                          <a:cs typeface="Calibri"/>
                        </a:rPr>
                        <a:t> </a:t>
                      </a:r>
                      <a:r>
                        <a:rPr sz="1200" b="1" spc="-10" dirty="0">
                          <a:solidFill>
                            <a:srgbClr val="FFFFFF"/>
                          </a:solidFill>
                          <a:latin typeface="Calibri"/>
                          <a:cs typeface="Calibri"/>
                        </a:rPr>
                        <a:t>годин</a:t>
                      </a:r>
                      <a:r>
                        <a:rPr sz="1200" b="1" spc="-25" dirty="0">
                          <a:solidFill>
                            <a:srgbClr val="FFFFFF"/>
                          </a:solidFill>
                          <a:latin typeface="Calibri"/>
                          <a:cs typeface="Calibri"/>
                        </a:rPr>
                        <a:t> </a:t>
                      </a:r>
                      <a:r>
                        <a:rPr sz="1200" b="1" dirty="0">
                          <a:solidFill>
                            <a:srgbClr val="FFFFFF"/>
                          </a:solidFill>
                          <a:latin typeface="Calibri"/>
                          <a:cs typeface="Calibri"/>
                        </a:rPr>
                        <a:t>на</a:t>
                      </a:r>
                      <a:r>
                        <a:rPr sz="1200" b="1" spc="-35" dirty="0">
                          <a:solidFill>
                            <a:srgbClr val="FFFFFF"/>
                          </a:solidFill>
                          <a:latin typeface="Calibri"/>
                          <a:cs typeface="Calibri"/>
                        </a:rPr>
                        <a:t> </a:t>
                      </a:r>
                      <a:r>
                        <a:rPr sz="1200" b="1" spc="-5" dirty="0">
                          <a:solidFill>
                            <a:srgbClr val="FFFFFF"/>
                          </a:solidFill>
                          <a:latin typeface="Calibri"/>
                          <a:cs typeface="Calibri"/>
                        </a:rPr>
                        <a:t>тиждень</a:t>
                      </a:r>
                      <a:r>
                        <a:rPr sz="1200" b="1" spc="-45" dirty="0">
                          <a:solidFill>
                            <a:srgbClr val="FFFFFF"/>
                          </a:solidFill>
                          <a:latin typeface="Calibri"/>
                          <a:cs typeface="Calibri"/>
                        </a:rPr>
                        <a:t> </a:t>
                      </a:r>
                      <a:r>
                        <a:rPr sz="1200" b="1" dirty="0">
                          <a:solidFill>
                            <a:srgbClr val="FFFFFF"/>
                          </a:solidFill>
                          <a:latin typeface="Calibri"/>
                          <a:cs typeface="Calibri"/>
                        </a:rPr>
                        <a:t>у</a:t>
                      </a:r>
                      <a:r>
                        <a:rPr sz="1200" b="1" spc="-20" dirty="0">
                          <a:solidFill>
                            <a:srgbClr val="FFFFFF"/>
                          </a:solidFill>
                          <a:latin typeface="Calibri"/>
                          <a:cs typeface="Calibri"/>
                        </a:rPr>
                        <a:t> </a:t>
                      </a:r>
                      <a:r>
                        <a:rPr sz="1200" b="1" spc="-5" dirty="0">
                          <a:solidFill>
                            <a:srgbClr val="FFFFFF"/>
                          </a:solidFill>
                          <a:latin typeface="Calibri"/>
                          <a:cs typeface="Calibri"/>
                        </a:rPr>
                        <a:t>класах</a:t>
                      </a:r>
                      <a:endParaRPr sz="1200">
                        <a:latin typeface="Calibri"/>
                        <a:cs typeface="Calibri"/>
                      </a:endParaRPr>
                    </a:p>
                  </a:txBody>
                  <a:tcPr marL="0" marR="0" marT="25400" marB="0">
                    <a:lnT w="9525">
                      <a:solidFill>
                        <a:srgbClr val="BE9453"/>
                      </a:solidFill>
                      <a:prstDash val="solid"/>
                    </a:lnT>
                    <a:lnB w="28575">
                      <a:solidFill>
                        <a:srgbClr val="FFFFFF"/>
                      </a:solidFill>
                      <a:prstDash val="solid"/>
                    </a:lnB>
                    <a:solidFill>
                      <a:srgbClr val="C19758"/>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a:txBody>
                    <a:bodyPr/>
                    <a:lstStyle/>
                    <a:p>
                      <a:pPr marL="69215" marR="30480">
                        <a:lnSpc>
                          <a:spcPct val="100000"/>
                        </a:lnSpc>
                        <a:spcBef>
                          <a:spcPts val="200"/>
                        </a:spcBef>
                      </a:pPr>
                      <a:r>
                        <a:rPr sz="1200" b="1" spc="-5" dirty="0">
                          <a:solidFill>
                            <a:srgbClr val="FFFFFF"/>
                          </a:solidFill>
                          <a:latin typeface="Calibri"/>
                          <a:cs typeface="Calibri"/>
                        </a:rPr>
                        <a:t>Орієнтовний</a:t>
                      </a:r>
                      <a:r>
                        <a:rPr sz="1200" b="1" spc="-55" dirty="0">
                          <a:solidFill>
                            <a:srgbClr val="FFFFFF"/>
                          </a:solidFill>
                          <a:latin typeface="Calibri"/>
                          <a:cs typeface="Calibri"/>
                        </a:rPr>
                        <a:t> </a:t>
                      </a:r>
                      <a:r>
                        <a:rPr sz="1200" b="1" spc="-10" dirty="0">
                          <a:solidFill>
                            <a:srgbClr val="FFFFFF"/>
                          </a:solidFill>
                          <a:latin typeface="Calibri"/>
                          <a:cs typeface="Calibri"/>
                        </a:rPr>
                        <a:t>перелік</a:t>
                      </a:r>
                      <a:endParaRPr sz="1200">
                        <a:latin typeface="Calibri"/>
                        <a:cs typeface="Calibri"/>
                      </a:endParaRPr>
                    </a:p>
                    <a:p>
                      <a:pPr marL="69215" marR="30480">
                        <a:lnSpc>
                          <a:spcPct val="100000"/>
                        </a:lnSpc>
                      </a:pPr>
                      <a:r>
                        <a:rPr sz="1200" b="1" spc="-5" dirty="0">
                          <a:solidFill>
                            <a:srgbClr val="FFFFFF"/>
                          </a:solidFill>
                          <a:latin typeface="Calibri"/>
                          <a:cs typeface="Calibri"/>
                        </a:rPr>
                        <a:t>міжгалузевих</a:t>
                      </a:r>
                      <a:r>
                        <a:rPr sz="1200" b="1" spc="-50" dirty="0">
                          <a:solidFill>
                            <a:srgbClr val="FFFFFF"/>
                          </a:solidFill>
                          <a:latin typeface="Calibri"/>
                          <a:cs typeface="Calibri"/>
                        </a:rPr>
                        <a:t> </a:t>
                      </a:r>
                      <a:r>
                        <a:rPr sz="1200" b="1" spc="-5" dirty="0">
                          <a:solidFill>
                            <a:srgbClr val="FFFFFF"/>
                          </a:solidFill>
                          <a:latin typeface="Calibri"/>
                          <a:cs typeface="Calibri"/>
                        </a:rPr>
                        <a:t>інтегрованих</a:t>
                      </a:r>
                      <a:r>
                        <a:rPr sz="1200" b="1" spc="-30" dirty="0">
                          <a:solidFill>
                            <a:srgbClr val="FFFFFF"/>
                          </a:solidFill>
                          <a:latin typeface="Calibri"/>
                          <a:cs typeface="Calibri"/>
                        </a:rPr>
                        <a:t> </a:t>
                      </a:r>
                      <a:r>
                        <a:rPr sz="1200" b="1" spc="-5" dirty="0">
                          <a:solidFill>
                            <a:srgbClr val="FFFFFF"/>
                          </a:solidFill>
                          <a:latin typeface="Calibri"/>
                          <a:cs typeface="Calibri"/>
                        </a:rPr>
                        <a:t>курсів</a:t>
                      </a:r>
                      <a:endParaRPr sz="1200">
                        <a:latin typeface="Calibri"/>
                        <a:cs typeface="Calibri"/>
                      </a:endParaRPr>
                    </a:p>
                  </a:txBody>
                  <a:tcPr marL="0" marR="0" marT="25400" marB="0">
                    <a:lnR w="9525">
                      <a:solidFill>
                        <a:srgbClr val="BE9453"/>
                      </a:solidFill>
                      <a:prstDash val="solid"/>
                    </a:lnR>
                    <a:lnT w="9525">
                      <a:solidFill>
                        <a:srgbClr val="BE9453"/>
                      </a:solidFill>
                      <a:prstDash val="solid"/>
                    </a:lnT>
                    <a:lnB w="28575">
                      <a:solidFill>
                        <a:srgbClr val="FFFFFF"/>
                      </a:solidFill>
                      <a:prstDash val="solid"/>
                    </a:lnB>
                    <a:solidFill>
                      <a:srgbClr val="C19758"/>
                    </a:solidFill>
                  </a:tcPr>
                </a:tc>
              </a:tr>
              <a:tr h="325500">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B w="28575">
                      <a:solidFill>
                        <a:srgbClr val="FFFFFF"/>
                      </a:solidFill>
                      <a:prstDash val="solid"/>
                    </a:lnB>
                    <a:solidFill>
                      <a:srgbClr val="C19758"/>
                    </a:solidFill>
                  </a:tcPr>
                </a:tc>
                <a:tc>
                  <a:txBody>
                    <a:bodyPr/>
                    <a:lstStyle/>
                    <a:p>
                      <a:pPr>
                        <a:lnSpc>
                          <a:spcPct val="100000"/>
                        </a:lnSpc>
                      </a:pPr>
                      <a:endParaRPr sz="1300">
                        <a:latin typeface="Times New Roman"/>
                        <a:cs typeface="Times New Roman"/>
                      </a:endParaRPr>
                    </a:p>
                  </a:txBody>
                  <a:tcPr marL="0" marR="0" marT="0" marB="0">
                    <a:lnR w="28575">
                      <a:solidFill>
                        <a:srgbClr val="FFFFFF"/>
                      </a:solidFill>
                      <a:prstDash val="solid"/>
                    </a:lnR>
                    <a:lnB w="28575">
                      <a:solidFill>
                        <a:srgbClr val="FFFFFF"/>
                      </a:solidFill>
                      <a:prstDash val="solid"/>
                    </a:lnB>
                    <a:solidFill>
                      <a:srgbClr val="C19758"/>
                    </a:solidFill>
                  </a:tcPr>
                </a:tc>
                <a:tc>
                  <a:txBody>
                    <a:bodyPr/>
                    <a:lstStyle/>
                    <a:p>
                      <a:pPr algn="ctr">
                        <a:lnSpc>
                          <a:spcPct val="100000"/>
                        </a:lnSpc>
                        <a:spcBef>
                          <a:spcPts val="200"/>
                        </a:spcBef>
                      </a:pPr>
                      <a:r>
                        <a:rPr sz="1200" dirty="0">
                          <a:latin typeface="Calibri"/>
                          <a:cs typeface="Calibri"/>
                        </a:rPr>
                        <a:t>5</a:t>
                      </a:r>
                      <a:endParaRPr sz="1200">
                        <a:latin typeface="Calibri"/>
                        <a:cs typeface="Calibri"/>
                      </a:endParaRPr>
                    </a:p>
                  </a:txBody>
                  <a:tcPr marL="0" marR="0" marT="25400" marB="0">
                    <a:lnL w="28575">
                      <a:solidFill>
                        <a:srgbClr val="FFFFFF"/>
                      </a:solidFill>
                      <a:prstDash val="solid"/>
                    </a:lnL>
                    <a:lnR w="9525">
                      <a:solidFill>
                        <a:srgbClr val="BE9453"/>
                      </a:solidFill>
                      <a:prstDash val="solid"/>
                    </a:lnR>
                    <a:lnT w="28575">
                      <a:solidFill>
                        <a:srgbClr val="FFFFFF"/>
                      </a:solidFill>
                      <a:prstDash val="solid"/>
                    </a:lnT>
                    <a:lnB w="9525">
                      <a:solidFill>
                        <a:srgbClr val="BE9453"/>
                      </a:solidFill>
                      <a:prstDash val="solid"/>
                    </a:lnB>
                    <a:solidFill>
                      <a:srgbClr val="E6D5BC"/>
                    </a:solidFill>
                  </a:tcPr>
                </a:tc>
                <a:tc>
                  <a:txBody>
                    <a:bodyPr/>
                    <a:lstStyle/>
                    <a:p>
                      <a:pPr algn="ctr">
                        <a:lnSpc>
                          <a:spcPct val="100000"/>
                        </a:lnSpc>
                        <a:spcBef>
                          <a:spcPts val="200"/>
                        </a:spcBef>
                      </a:pPr>
                      <a:r>
                        <a:rPr sz="1200" dirty="0">
                          <a:latin typeface="Calibri"/>
                          <a:cs typeface="Calibri"/>
                        </a:rPr>
                        <a:t>6</a:t>
                      </a:r>
                      <a:endParaRPr sz="1200">
                        <a:latin typeface="Calibri"/>
                        <a:cs typeface="Calibri"/>
                      </a:endParaRPr>
                    </a:p>
                  </a:txBody>
                  <a:tcPr marL="0" marR="0" marT="25400"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solidFill>
                      <a:srgbClr val="E6D5BC"/>
                    </a:solidFill>
                  </a:tcPr>
                </a:tc>
                <a:tc>
                  <a:txBody>
                    <a:bodyPr/>
                    <a:lstStyle/>
                    <a:p>
                      <a:pPr marL="1270" algn="ctr">
                        <a:lnSpc>
                          <a:spcPct val="100000"/>
                        </a:lnSpc>
                        <a:spcBef>
                          <a:spcPts val="200"/>
                        </a:spcBef>
                      </a:pPr>
                      <a:r>
                        <a:rPr sz="1200" dirty="0">
                          <a:latin typeface="Calibri"/>
                          <a:cs typeface="Calibri"/>
                        </a:rPr>
                        <a:t>7</a:t>
                      </a:r>
                      <a:endParaRPr sz="1200">
                        <a:latin typeface="Calibri"/>
                        <a:cs typeface="Calibri"/>
                      </a:endParaRPr>
                    </a:p>
                  </a:txBody>
                  <a:tcPr marL="0" marR="0" marT="25400"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solidFill>
                      <a:srgbClr val="E6D5BC"/>
                    </a:solidFill>
                  </a:tcPr>
                </a:tc>
                <a:tc>
                  <a:txBody>
                    <a:bodyPr/>
                    <a:lstStyle/>
                    <a:p>
                      <a:pPr marL="1270" algn="ctr">
                        <a:lnSpc>
                          <a:spcPct val="100000"/>
                        </a:lnSpc>
                        <a:spcBef>
                          <a:spcPts val="200"/>
                        </a:spcBef>
                      </a:pPr>
                      <a:r>
                        <a:rPr sz="1200" dirty="0">
                          <a:latin typeface="Calibri"/>
                          <a:cs typeface="Calibri"/>
                        </a:rPr>
                        <a:t>8</a:t>
                      </a:r>
                      <a:endParaRPr sz="1200">
                        <a:latin typeface="Calibri"/>
                        <a:cs typeface="Calibri"/>
                      </a:endParaRPr>
                    </a:p>
                  </a:txBody>
                  <a:tcPr marL="0" marR="0" marT="25400"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solidFill>
                      <a:srgbClr val="E6D5BC"/>
                    </a:solidFill>
                  </a:tcPr>
                </a:tc>
                <a:tc>
                  <a:txBody>
                    <a:bodyPr/>
                    <a:lstStyle/>
                    <a:p>
                      <a:pPr marL="1905" algn="ctr">
                        <a:lnSpc>
                          <a:spcPct val="100000"/>
                        </a:lnSpc>
                        <a:spcBef>
                          <a:spcPts val="200"/>
                        </a:spcBef>
                      </a:pPr>
                      <a:r>
                        <a:rPr sz="1200" dirty="0">
                          <a:latin typeface="Calibri"/>
                          <a:cs typeface="Calibri"/>
                        </a:rPr>
                        <a:t>9</a:t>
                      </a:r>
                      <a:endParaRPr sz="1200">
                        <a:latin typeface="Calibri"/>
                        <a:cs typeface="Calibri"/>
                      </a:endParaRPr>
                    </a:p>
                  </a:txBody>
                  <a:tcPr marL="0" marR="0" marT="25400" marB="0">
                    <a:lnL w="9525">
                      <a:solidFill>
                        <a:srgbClr val="BE9453"/>
                      </a:solidFill>
                      <a:prstDash val="solid"/>
                    </a:lnL>
                    <a:lnR w="28575">
                      <a:solidFill>
                        <a:srgbClr val="FFFFFF"/>
                      </a:solidFill>
                      <a:prstDash val="solid"/>
                    </a:lnR>
                    <a:lnT w="28575">
                      <a:solidFill>
                        <a:srgbClr val="FFFFFF"/>
                      </a:solidFill>
                      <a:prstDash val="solid"/>
                    </a:lnT>
                    <a:lnB w="9525">
                      <a:solidFill>
                        <a:srgbClr val="BE9453"/>
                      </a:solidFill>
                      <a:prstDash val="solid"/>
                    </a:lnB>
                    <a:solidFill>
                      <a:srgbClr val="E6D5BC"/>
                    </a:solidFill>
                  </a:tcPr>
                </a:tc>
                <a:tc vMerge="1">
                  <a:txBody>
                    <a:bodyPr/>
                    <a:lstStyle/>
                    <a:p>
                      <a:endParaRPr/>
                    </a:p>
                  </a:txBody>
                  <a:tcPr marL="0" marR="0" marT="25400" marB="0">
                    <a:lnR w="9525">
                      <a:solidFill>
                        <a:srgbClr val="BE9453"/>
                      </a:solidFill>
                      <a:prstDash val="solid"/>
                    </a:lnR>
                    <a:lnT w="9525">
                      <a:solidFill>
                        <a:srgbClr val="BE9453"/>
                      </a:solidFill>
                      <a:prstDash val="solid"/>
                    </a:lnT>
                    <a:lnB w="28575">
                      <a:solidFill>
                        <a:srgbClr val="FFFFFF"/>
                      </a:solidFill>
                      <a:prstDash val="solid"/>
                    </a:lnB>
                    <a:solidFill>
                      <a:srgbClr val="C19758"/>
                    </a:solidFill>
                  </a:tcPr>
                </a:tc>
              </a:tr>
              <a:tr h="461390">
                <a:tc>
                  <a:txBody>
                    <a:bodyPr/>
                    <a:lstStyle/>
                    <a:p>
                      <a:pPr marL="68580" marR="262255">
                        <a:lnSpc>
                          <a:spcPct val="100000"/>
                        </a:lnSpc>
                        <a:spcBef>
                          <a:spcPts val="204"/>
                        </a:spcBef>
                      </a:pPr>
                      <a:r>
                        <a:rPr sz="1100" dirty="0">
                          <a:latin typeface="Calibri"/>
                          <a:cs typeface="Calibri"/>
                        </a:rPr>
                        <a:t>Мовно- </a:t>
                      </a:r>
                      <a:r>
                        <a:rPr sz="1100" spc="5" dirty="0">
                          <a:latin typeface="Calibri"/>
                          <a:cs typeface="Calibri"/>
                        </a:rPr>
                        <a:t> </a:t>
                      </a:r>
                      <a:r>
                        <a:rPr sz="1100" spc="-5" dirty="0">
                          <a:latin typeface="Calibri"/>
                          <a:cs typeface="Calibri"/>
                        </a:rPr>
                        <a:t>лі</a:t>
                      </a:r>
                      <a:r>
                        <a:rPr sz="1100" dirty="0">
                          <a:latin typeface="Calibri"/>
                          <a:cs typeface="Calibri"/>
                        </a:rPr>
                        <a:t>терат</a:t>
                      </a:r>
                      <a:r>
                        <a:rPr sz="1100" spc="5" dirty="0">
                          <a:latin typeface="Calibri"/>
                          <a:cs typeface="Calibri"/>
                        </a:rPr>
                        <a:t>у</a:t>
                      </a:r>
                      <a:r>
                        <a:rPr sz="1100" spc="-5" dirty="0">
                          <a:latin typeface="Calibri"/>
                          <a:cs typeface="Calibri"/>
                        </a:rPr>
                        <a:t>р</a:t>
                      </a:r>
                      <a:r>
                        <a:rPr sz="1100" dirty="0">
                          <a:latin typeface="Calibri"/>
                          <a:cs typeface="Calibri"/>
                        </a:rPr>
                        <a:t>на</a:t>
                      </a:r>
                      <a:endParaRPr sz="1100">
                        <a:latin typeface="Calibri"/>
                        <a:cs typeface="Calibri"/>
                      </a:endParaRPr>
                    </a:p>
                  </a:txBody>
                  <a:tcPr marL="0" marR="0" marT="26034"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tcPr>
                </a:tc>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tcPr>
                </a:tc>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rowSpan="10">
                  <a:txBody>
                    <a:bodyPr/>
                    <a:lstStyle/>
                    <a:p>
                      <a:pPr marL="69215" marR="743585">
                        <a:lnSpc>
                          <a:spcPct val="100000"/>
                        </a:lnSpc>
                        <a:spcBef>
                          <a:spcPts val="204"/>
                        </a:spcBef>
                      </a:pPr>
                      <a:r>
                        <a:rPr sz="1100" dirty="0">
                          <a:latin typeface="Calibri"/>
                          <a:cs typeface="Calibri"/>
                        </a:rPr>
                        <a:t>Міжгалузеві</a:t>
                      </a:r>
                      <a:r>
                        <a:rPr sz="1100" spc="-45" dirty="0">
                          <a:latin typeface="Calibri"/>
                          <a:cs typeface="Calibri"/>
                        </a:rPr>
                        <a:t> </a:t>
                      </a:r>
                      <a:r>
                        <a:rPr sz="1100" spc="-5" dirty="0">
                          <a:latin typeface="Calibri"/>
                          <a:cs typeface="Calibri"/>
                        </a:rPr>
                        <a:t>інтегровані</a:t>
                      </a:r>
                      <a:r>
                        <a:rPr sz="1100" spc="-45" dirty="0">
                          <a:latin typeface="Calibri"/>
                          <a:cs typeface="Calibri"/>
                        </a:rPr>
                        <a:t> </a:t>
                      </a:r>
                      <a:r>
                        <a:rPr sz="1100" dirty="0">
                          <a:latin typeface="Calibri"/>
                          <a:cs typeface="Calibri"/>
                        </a:rPr>
                        <a:t>курси* </a:t>
                      </a:r>
                      <a:r>
                        <a:rPr sz="1100" spc="-229" dirty="0">
                          <a:latin typeface="Calibri"/>
                          <a:cs typeface="Calibri"/>
                        </a:rPr>
                        <a:t> </a:t>
                      </a:r>
                      <a:r>
                        <a:rPr sz="1100" spc="-5" dirty="0">
                          <a:latin typeface="Calibri"/>
                          <a:cs typeface="Calibri"/>
                        </a:rPr>
                        <a:t>Робототехніка.</a:t>
                      </a:r>
                      <a:r>
                        <a:rPr sz="1100" spc="-45" dirty="0">
                          <a:latin typeface="Calibri"/>
                          <a:cs typeface="Calibri"/>
                        </a:rPr>
                        <a:t> </a:t>
                      </a:r>
                      <a:r>
                        <a:rPr sz="1100" dirty="0">
                          <a:latin typeface="Calibri"/>
                          <a:cs typeface="Calibri"/>
                        </a:rPr>
                        <a:t>5-9</a:t>
                      </a:r>
                      <a:r>
                        <a:rPr sz="1100" spc="5" dirty="0">
                          <a:latin typeface="Calibri"/>
                          <a:cs typeface="Calibri"/>
                        </a:rPr>
                        <a:t> </a:t>
                      </a:r>
                      <a:r>
                        <a:rPr sz="1100" spc="-5" dirty="0">
                          <a:latin typeface="Calibri"/>
                          <a:cs typeface="Calibri"/>
                        </a:rPr>
                        <a:t>клас</a:t>
                      </a:r>
                      <a:endParaRPr sz="1100" dirty="0">
                        <a:latin typeface="Calibri"/>
                        <a:cs typeface="Calibri"/>
                      </a:endParaRPr>
                    </a:p>
                    <a:p>
                      <a:pPr marL="69215" marR="30480">
                        <a:lnSpc>
                          <a:spcPct val="100000"/>
                        </a:lnSpc>
                      </a:pPr>
                      <a:r>
                        <a:rPr sz="1100" spc="-5" dirty="0">
                          <a:latin typeface="Calibri"/>
                          <a:cs typeface="Calibri"/>
                        </a:rPr>
                        <a:t>STEM.</a:t>
                      </a:r>
                      <a:r>
                        <a:rPr sz="1100" spc="-45" dirty="0">
                          <a:latin typeface="Calibri"/>
                          <a:cs typeface="Calibri"/>
                        </a:rPr>
                        <a:t> </a:t>
                      </a:r>
                      <a:r>
                        <a:rPr sz="1100" dirty="0">
                          <a:latin typeface="Calibri"/>
                          <a:cs typeface="Calibri"/>
                        </a:rPr>
                        <a:t>5-9</a:t>
                      </a:r>
                      <a:r>
                        <a:rPr sz="1100" spc="-10" dirty="0">
                          <a:latin typeface="Calibri"/>
                          <a:cs typeface="Calibri"/>
                        </a:rPr>
                        <a:t> </a:t>
                      </a:r>
                      <a:r>
                        <a:rPr sz="1100" dirty="0">
                          <a:latin typeface="Calibri"/>
                          <a:cs typeface="Calibri"/>
                        </a:rPr>
                        <a:t>клас</a:t>
                      </a:r>
                    </a:p>
                    <a:p>
                      <a:pPr marL="69215" marR="30480">
                        <a:lnSpc>
                          <a:spcPct val="100000"/>
                        </a:lnSpc>
                        <a:spcBef>
                          <a:spcPts val="5"/>
                        </a:spcBef>
                      </a:pPr>
                      <a:r>
                        <a:rPr sz="1100" dirty="0">
                          <a:latin typeface="Calibri"/>
                          <a:cs typeface="Calibri"/>
                        </a:rPr>
                        <a:t>Драматургія</a:t>
                      </a:r>
                      <a:r>
                        <a:rPr sz="1100" spc="-30" dirty="0">
                          <a:latin typeface="Calibri"/>
                          <a:cs typeface="Calibri"/>
                        </a:rPr>
                        <a:t> </a:t>
                      </a:r>
                      <a:r>
                        <a:rPr sz="1100" dirty="0">
                          <a:latin typeface="Calibri"/>
                          <a:cs typeface="Calibri"/>
                        </a:rPr>
                        <a:t>і</a:t>
                      </a:r>
                      <a:r>
                        <a:rPr sz="1100" spc="-15" dirty="0">
                          <a:latin typeface="Calibri"/>
                          <a:cs typeface="Calibri"/>
                        </a:rPr>
                        <a:t> </a:t>
                      </a:r>
                      <a:r>
                        <a:rPr sz="1100" dirty="0">
                          <a:latin typeface="Calibri"/>
                          <a:cs typeface="Calibri"/>
                        </a:rPr>
                        <a:t>театр.</a:t>
                      </a:r>
                      <a:r>
                        <a:rPr sz="1100" spc="-40" dirty="0">
                          <a:latin typeface="Calibri"/>
                          <a:cs typeface="Calibri"/>
                        </a:rPr>
                        <a:t> </a:t>
                      </a:r>
                      <a:r>
                        <a:rPr sz="1100" dirty="0">
                          <a:latin typeface="Calibri"/>
                          <a:cs typeface="Calibri"/>
                        </a:rPr>
                        <a:t>5-9</a:t>
                      </a:r>
                      <a:r>
                        <a:rPr sz="1100" spc="-15" dirty="0">
                          <a:latin typeface="Calibri"/>
                          <a:cs typeface="Calibri"/>
                        </a:rPr>
                        <a:t> </a:t>
                      </a:r>
                      <a:r>
                        <a:rPr sz="1100" spc="-5" dirty="0">
                          <a:latin typeface="Calibri"/>
                          <a:cs typeface="Calibri"/>
                        </a:rPr>
                        <a:t>клас</a:t>
                      </a:r>
                      <a:endParaRPr sz="1100" dirty="0">
                        <a:latin typeface="Calibri"/>
                        <a:cs typeface="Calibri"/>
                      </a:endParaRPr>
                    </a:p>
                    <a:p>
                      <a:pPr marL="69215" marR="589915">
                        <a:lnSpc>
                          <a:spcPct val="100000"/>
                        </a:lnSpc>
                      </a:pPr>
                      <a:r>
                        <a:rPr sz="1100" dirty="0">
                          <a:latin typeface="Calibri"/>
                          <a:cs typeface="Calibri"/>
                        </a:rPr>
                        <a:t>Фізика</a:t>
                      </a:r>
                      <a:r>
                        <a:rPr sz="1100" spc="-30" dirty="0">
                          <a:latin typeface="Calibri"/>
                          <a:cs typeface="Calibri"/>
                        </a:rPr>
                        <a:t> </a:t>
                      </a:r>
                      <a:r>
                        <a:rPr sz="1100" dirty="0">
                          <a:latin typeface="Calibri"/>
                          <a:cs typeface="Calibri"/>
                        </a:rPr>
                        <a:t>та</a:t>
                      </a:r>
                      <a:r>
                        <a:rPr sz="1100" spc="-20" dirty="0">
                          <a:latin typeface="Calibri"/>
                          <a:cs typeface="Calibri"/>
                        </a:rPr>
                        <a:t> </a:t>
                      </a:r>
                      <a:r>
                        <a:rPr sz="1100" dirty="0">
                          <a:latin typeface="Calibri"/>
                          <a:cs typeface="Calibri"/>
                        </a:rPr>
                        <a:t>основи</a:t>
                      </a:r>
                      <a:r>
                        <a:rPr sz="1100" spc="-40" dirty="0">
                          <a:latin typeface="Calibri"/>
                          <a:cs typeface="Calibri"/>
                        </a:rPr>
                        <a:t> </a:t>
                      </a:r>
                      <a:r>
                        <a:rPr sz="1100" dirty="0">
                          <a:latin typeface="Calibri"/>
                          <a:cs typeface="Calibri"/>
                        </a:rPr>
                        <a:t>техніки.</a:t>
                      </a:r>
                      <a:r>
                        <a:rPr sz="1100" spc="-35" dirty="0">
                          <a:latin typeface="Calibri"/>
                          <a:cs typeface="Calibri"/>
                        </a:rPr>
                        <a:t> </a:t>
                      </a:r>
                      <a:r>
                        <a:rPr sz="1100" dirty="0">
                          <a:latin typeface="Calibri"/>
                          <a:cs typeface="Calibri"/>
                        </a:rPr>
                        <a:t>7-9</a:t>
                      </a:r>
                      <a:r>
                        <a:rPr sz="1100" spc="-5" dirty="0">
                          <a:latin typeface="Calibri"/>
                          <a:cs typeface="Calibri"/>
                        </a:rPr>
                        <a:t> клас </a:t>
                      </a:r>
                      <a:r>
                        <a:rPr sz="1100" spc="-235" dirty="0">
                          <a:latin typeface="Calibri"/>
                          <a:cs typeface="Calibri"/>
                        </a:rPr>
                        <a:t> </a:t>
                      </a:r>
                      <a:r>
                        <a:rPr sz="1100" dirty="0">
                          <a:latin typeface="Calibri"/>
                          <a:cs typeface="Calibri"/>
                        </a:rPr>
                        <a:t>Економіка</a:t>
                      </a:r>
                      <a:r>
                        <a:rPr sz="1100" spc="-35" dirty="0">
                          <a:latin typeface="Calibri"/>
                          <a:cs typeface="Calibri"/>
                        </a:rPr>
                        <a:t> </a:t>
                      </a:r>
                      <a:r>
                        <a:rPr sz="1100" dirty="0">
                          <a:latin typeface="Calibri"/>
                          <a:cs typeface="Calibri"/>
                        </a:rPr>
                        <a:t>і</a:t>
                      </a:r>
                      <a:r>
                        <a:rPr sz="1100" spc="-5" dirty="0">
                          <a:latin typeface="Calibri"/>
                          <a:cs typeface="Calibri"/>
                        </a:rPr>
                        <a:t> </a:t>
                      </a:r>
                      <a:r>
                        <a:rPr sz="1100" dirty="0">
                          <a:latin typeface="Calibri"/>
                          <a:cs typeface="Calibri"/>
                        </a:rPr>
                        <a:t>право.</a:t>
                      </a:r>
                      <a:r>
                        <a:rPr sz="1100" spc="-25" dirty="0">
                          <a:latin typeface="Calibri"/>
                          <a:cs typeface="Calibri"/>
                        </a:rPr>
                        <a:t> </a:t>
                      </a:r>
                      <a:r>
                        <a:rPr sz="1100" dirty="0">
                          <a:latin typeface="Calibri"/>
                          <a:cs typeface="Calibri"/>
                        </a:rPr>
                        <a:t>9</a:t>
                      </a:r>
                      <a:r>
                        <a:rPr sz="1100" spc="-15" dirty="0">
                          <a:latin typeface="Calibri"/>
                          <a:cs typeface="Calibri"/>
                        </a:rPr>
                        <a:t> </a:t>
                      </a:r>
                      <a:r>
                        <a:rPr sz="1100" spc="-5" dirty="0">
                          <a:latin typeface="Calibri"/>
                          <a:cs typeface="Calibri"/>
                        </a:rPr>
                        <a:t>клас</a:t>
                      </a:r>
                      <a:endParaRPr sz="1100" dirty="0">
                        <a:latin typeface="Calibri"/>
                        <a:cs typeface="Calibri"/>
                      </a:endParaRPr>
                    </a:p>
                    <a:p>
                      <a:pPr marL="69215" marR="468630">
                        <a:lnSpc>
                          <a:spcPct val="100000"/>
                        </a:lnSpc>
                      </a:pPr>
                      <a:r>
                        <a:rPr sz="1100" dirty="0">
                          <a:latin typeface="Calibri"/>
                          <a:cs typeface="Calibri"/>
                        </a:rPr>
                        <a:t>Включаються</a:t>
                      </a:r>
                      <a:r>
                        <a:rPr sz="1100" spc="-30" dirty="0">
                          <a:latin typeface="Calibri"/>
                          <a:cs typeface="Calibri"/>
                        </a:rPr>
                        <a:t> </a:t>
                      </a:r>
                      <a:r>
                        <a:rPr sz="1100" spc="-5" dirty="0">
                          <a:latin typeface="Calibri"/>
                          <a:cs typeface="Calibri"/>
                        </a:rPr>
                        <a:t>до</a:t>
                      </a:r>
                      <a:r>
                        <a:rPr sz="1100" spc="-40" dirty="0">
                          <a:latin typeface="Calibri"/>
                          <a:cs typeface="Calibri"/>
                        </a:rPr>
                        <a:t> </a:t>
                      </a:r>
                      <a:r>
                        <a:rPr sz="1100" dirty="0">
                          <a:latin typeface="Calibri"/>
                          <a:cs typeface="Calibri"/>
                        </a:rPr>
                        <a:t>навчального</a:t>
                      </a:r>
                      <a:r>
                        <a:rPr sz="1100" spc="-65" dirty="0">
                          <a:latin typeface="Calibri"/>
                          <a:cs typeface="Calibri"/>
                        </a:rPr>
                        <a:t> </a:t>
                      </a:r>
                      <a:r>
                        <a:rPr sz="1100" dirty="0">
                          <a:latin typeface="Calibri"/>
                          <a:cs typeface="Calibri"/>
                        </a:rPr>
                        <a:t>плану </a:t>
                      </a:r>
                      <a:r>
                        <a:rPr sz="1100" spc="-229" dirty="0">
                          <a:latin typeface="Calibri"/>
                          <a:cs typeface="Calibri"/>
                        </a:rPr>
                        <a:t> </a:t>
                      </a:r>
                      <a:r>
                        <a:rPr sz="1100" dirty="0">
                          <a:latin typeface="Calibri"/>
                          <a:cs typeface="Calibri"/>
                        </a:rPr>
                        <a:t>освітньої</a:t>
                      </a:r>
                      <a:r>
                        <a:rPr sz="1100" spc="-40" dirty="0">
                          <a:latin typeface="Calibri"/>
                          <a:cs typeface="Calibri"/>
                        </a:rPr>
                        <a:t> </a:t>
                      </a:r>
                      <a:r>
                        <a:rPr sz="1100" dirty="0">
                          <a:latin typeface="Calibri"/>
                          <a:cs typeface="Calibri"/>
                        </a:rPr>
                        <a:t>програми</a:t>
                      </a:r>
                      <a:r>
                        <a:rPr sz="1100" spc="-30" dirty="0">
                          <a:latin typeface="Calibri"/>
                          <a:cs typeface="Calibri"/>
                        </a:rPr>
                        <a:t> </a:t>
                      </a:r>
                      <a:r>
                        <a:rPr sz="1100" dirty="0">
                          <a:latin typeface="Calibri"/>
                          <a:cs typeface="Calibri"/>
                        </a:rPr>
                        <a:t>за</a:t>
                      </a:r>
                      <a:r>
                        <a:rPr sz="1100" spc="-15" dirty="0">
                          <a:latin typeface="Calibri"/>
                          <a:cs typeface="Calibri"/>
                        </a:rPr>
                        <a:t> </a:t>
                      </a:r>
                      <a:r>
                        <a:rPr sz="1100" dirty="0">
                          <a:latin typeface="Calibri"/>
                          <a:cs typeface="Calibri"/>
                        </a:rPr>
                        <a:t>вибором</a:t>
                      </a:r>
                    </a:p>
                    <a:p>
                      <a:pPr marL="69215" marR="30480">
                        <a:lnSpc>
                          <a:spcPct val="100000"/>
                        </a:lnSpc>
                      </a:pPr>
                      <a:r>
                        <a:rPr sz="1100" spc="-5" dirty="0">
                          <a:latin typeface="Calibri"/>
                          <a:cs typeface="Calibri"/>
                        </a:rPr>
                        <a:t>закладу</a:t>
                      </a:r>
                      <a:r>
                        <a:rPr sz="1100" spc="-20" dirty="0">
                          <a:latin typeface="Calibri"/>
                          <a:cs typeface="Calibri"/>
                        </a:rPr>
                        <a:t> </a:t>
                      </a:r>
                      <a:r>
                        <a:rPr sz="1100" dirty="0">
                          <a:latin typeface="Calibri"/>
                          <a:cs typeface="Calibri"/>
                        </a:rPr>
                        <a:t>освіти</a:t>
                      </a:r>
                      <a:r>
                        <a:rPr sz="1100" spc="-35" dirty="0">
                          <a:latin typeface="Calibri"/>
                          <a:cs typeface="Calibri"/>
                        </a:rPr>
                        <a:t> </a:t>
                      </a:r>
                      <a:r>
                        <a:rPr sz="1100" dirty="0">
                          <a:latin typeface="Calibri"/>
                          <a:cs typeface="Calibri"/>
                        </a:rPr>
                        <a:t>у </a:t>
                      </a:r>
                      <a:r>
                        <a:rPr sz="1100" spc="-5" dirty="0">
                          <a:latin typeface="Calibri"/>
                          <a:cs typeface="Calibri"/>
                        </a:rPr>
                        <a:t>межах</a:t>
                      </a:r>
                      <a:r>
                        <a:rPr sz="1100" dirty="0">
                          <a:latin typeface="Calibri"/>
                          <a:cs typeface="Calibri"/>
                        </a:rPr>
                        <a:t> загальної</a:t>
                      </a:r>
                    </a:p>
                    <a:p>
                      <a:pPr marL="69215" marR="401955">
                        <a:lnSpc>
                          <a:spcPct val="100000"/>
                        </a:lnSpc>
                      </a:pPr>
                      <a:r>
                        <a:rPr sz="1100" dirty="0">
                          <a:latin typeface="Calibri"/>
                          <a:cs typeface="Calibri"/>
                        </a:rPr>
                        <a:t>кількості</a:t>
                      </a:r>
                      <a:r>
                        <a:rPr sz="1100" spc="-55" dirty="0">
                          <a:latin typeface="Calibri"/>
                          <a:cs typeface="Calibri"/>
                        </a:rPr>
                        <a:t> </a:t>
                      </a:r>
                      <a:r>
                        <a:rPr sz="1100" dirty="0">
                          <a:latin typeface="Calibri"/>
                          <a:cs typeface="Calibri"/>
                        </a:rPr>
                        <a:t>годин,</a:t>
                      </a:r>
                      <a:r>
                        <a:rPr sz="1100" spc="-35" dirty="0">
                          <a:latin typeface="Calibri"/>
                          <a:cs typeface="Calibri"/>
                        </a:rPr>
                        <a:t> </a:t>
                      </a:r>
                      <a:r>
                        <a:rPr sz="1100" dirty="0">
                          <a:latin typeface="Calibri"/>
                          <a:cs typeface="Calibri"/>
                        </a:rPr>
                        <a:t>визначених</a:t>
                      </a:r>
                      <a:r>
                        <a:rPr sz="1100" spc="-30" dirty="0">
                          <a:latin typeface="Calibri"/>
                          <a:cs typeface="Calibri"/>
                        </a:rPr>
                        <a:t> </a:t>
                      </a:r>
                      <a:r>
                        <a:rPr sz="1100" dirty="0">
                          <a:latin typeface="Calibri"/>
                          <a:cs typeface="Calibri"/>
                        </a:rPr>
                        <a:t>типовим </a:t>
                      </a:r>
                      <a:r>
                        <a:rPr sz="1100" spc="-235" dirty="0">
                          <a:latin typeface="Calibri"/>
                          <a:cs typeface="Calibri"/>
                        </a:rPr>
                        <a:t> </a:t>
                      </a:r>
                      <a:r>
                        <a:rPr sz="1100" spc="-5" dirty="0">
                          <a:latin typeface="Calibri"/>
                          <a:cs typeface="Calibri"/>
                        </a:rPr>
                        <a:t>навчальним</a:t>
                      </a:r>
                      <a:r>
                        <a:rPr sz="1100" spc="-15" dirty="0">
                          <a:latin typeface="Calibri"/>
                          <a:cs typeface="Calibri"/>
                        </a:rPr>
                        <a:t> </a:t>
                      </a:r>
                      <a:r>
                        <a:rPr sz="1100" dirty="0">
                          <a:latin typeface="Calibri"/>
                          <a:cs typeface="Calibri"/>
                        </a:rPr>
                        <a:t>планом</a:t>
                      </a:r>
                    </a:p>
                    <a:p>
                      <a:pPr marL="69215" marR="146685">
                        <a:lnSpc>
                          <a:spcPct val="100000"/>
                        </a:lnSpc>
                      </a:pPr>
                      <a:r>
                        <a:rPr sz="1100" dirty="0">
                          <a:latin typeface="Calibri"/>
                          <a:cs typeface="Calibri"/>
                        </a:rPr>
                        <a:t>*Кількість</a:t>
                      </a:r>
                      <a:r>
                        <a:rPr sz="1100" spc="-40" dirty="0">
                          <a:latin typeface="Calibri"/>
                          <a:cs typeface="Calibri"/>
                        </a:rPr>
                        <a:t> </a:t>
                      </a:r>
                      <a:r>
                        <a:rPr sz="1100" spc="-5" dirty="0">
                          <a:latin typeface="Calibri"/>
                          <a:cs typeface="Calibri"/>
                        </a:rPr>
                        <a:t>навчальних</a:t>
                      </a:r>
                      <a:r>
                        <a:rPr sz="1100" spc="-25" dirty="0">
                          <a:latin typeface="Calibri"/>
                          <a:cs typeface="Calibri"/>
                        </a:rPr>
                        <a:t> </a:t>
                      </a:r>
                      <a:r>
                        <a:rPr sz="1100" dirty="0">
                          <a:latin typeface="Calibri"/>
                          <a:cs typeface="Calibri"/>
                        </a:rPr>
                        <a:t>годин</a:t>
                      </a:r>
                      <a:r>
                        <a:rPr sz="1100" spc="-25" dirty="0">
                          <a:latin typeface="Calibri"/>
                          <a:cs typeface="Calibri"/>
                        </a:rPr>
                        <a:t> </a:t>
                      </a:r>
                      <a:r>
                        <a:rPr sz="1100" dirty="0">
                          <a:latin typeface="Calibri"/>
                          <a:cs typeface="Calibri"/>
                        </a:rPr>
                        <a:t>на</a:t>
                      </a:r>
                      <a:r>
                        <a:rPr sz="1100" spc="-10" dirty="0">
                          <a:latin typeface="Calibri"/>
                          <a:cs typeface="Calibri"/>
                        </a:rPr>
                        <a:t> </a:t>
                      </a:r>
                      <a:r>
                        <a:rPr sz="1100" dirty="0">
                          <a:latin typeface="Calibri"/>
                          <a:cs typeface="Calibri"/>
                        </a:rPr>
                        <a:t>вивчення </a:t>
                      </a:r>
                      <a:r>
                        <a:rPr sz="1100" spc="-235" dirty="0">
                          <a:latin typeface="Calibri"/>
                          <a:cs typeface="Calibri"/>
                        </a:rPr>
                        <a:t> </a:t>
                      </a:r>
                      <a:r>
                        <a:rPr sz="1100" dirty="0">
                          <a:latin typeface="Calibri"/>
                          <a:cs typeface="Calibri"/>
                        </a:rPr>
                        <a:t>міжгалузевих інтегрованих курсів </a:t>
                      </a:r>
                      <a:r>
                        <a:rPr sz="1100" spc="5" dirty="0">
                          <a:latin typeface="Calibri"/>
                          <a:cs typeface="Calibri"/>
                        </a:rPr>
                        <a:t> </a:t>
                      </a:r>
                      <a:r>
                        <a:rPr sz="1100" dirty="0">
                          <a:latin typeface="Calibri"/>
                          <a:cs typeface="Calibri"/>
                        </a:rPr>
                        <a:t>визначає</a:t>
                      </a:r>
                    </a:p>
                    <a:p>
                      <a:pPr marL="69215" marR="30480">
                        <a:lnSpc>
                          <a:spcPct val="100000"/>
                        </a:lnSpc>
                      </a:pPr>
                      <a:r>
                        <a:rPr sz="1100" dirty="0">
                          <a:latin typeface="Calibri"/>
                          <a:cs typeface="Calibri"/>
                        </a:rPr>
                        <a:t>заклад</a:t>
                      </a:r>
                      <a:r>
                        <a:rPr sz="1100" spc="-40" dirty="0">
                          <a:latin typeface="Calibri"/>
                          <a:cs typeface="Calibri"/>
                        </a:rPr>
                        <a:t> </a:t>
                      </a:r>
                      <a:r>
                        <a:rPr sz="1100" dirty="0">
                          <a:latin typeface="Calibri"/>
                          <a:cs typeface="Calibri"/>
                        </a:rPr>
                        <a:t>освіти</a:t>
                      </a:r>
                      <a:r>
                        <a:rPr sz="1100" spc="-25" dirty="0">
                          <a:latin typeface="Calibri"/>
                          <a:cs typeface="Calibri"/>
                        </a:rPr>
                        <a:t> </a:t>
                      </a:r>
                      <a:r>
                        <a:rPr sz="1100" dirty="0">
                          <a:latin typeface="Calibri"/>
                          <a:cs typeface="Calibri"/>
                        </a:rPr>
                        <a:t>з</a:t>
                      </a:r>
                      <a:r>
                        <a:rPr sz="1100" spc="-25" dirty="0">
                          <a:latin typeface="Calibri"/>
                          <a:cs typeface="Calibri"/>
                        </a:rPr>
                        <a:t> </a:t>
                      </a:r>
                      <a:r>
                        <a:rPr sz="1100" dirty="0">
                          <a:latin typeface="Calibri"/>
                          <a:cs typeface="Calibri"/>
                        </a:rPr>
                        <a:t>урахуванням</a:t>
                      </a:r>
                      <a:r>
                        <a:rPr sz="1100" spc="-30" dirty="0">
                          <a:latin typeface="Calibri"/>
                          <a:cs typeface="Calibri"/>
                        </a:rPr>
                        <a:t> </a:t>
                      </a:r>
                      <a:r>
                        <a:rPr sz="1100" dirty="0">
                          <a:latin typeface="Calibri"/>
                          <a:cs typeface="Calibri"/>
                        </a:rPr>
                        <a:t>навчального</a:t>
                      </a:r>
                    </a:p>
                    <a:p>
                      <a:pPr marR="30480">
                        <a:lnSpc>
                          <a:spcPct val="100000"/>
                        </a:lnSpc>
                      </a:pPr>
                      <a:endParaRPr sz="1100" dirty="0">
                        <a:latin typeface="Times New Roman"/>
                        <a:cs typeface="Times New Roman"/>
                      </a:endParaRPr>
                    </a:p>
                    <a:p>
                      <a:pPr marR="30480">
                        <a:lnSpc>
                          <a:spcPct val="100000"/>
                        </a:lnSpc>
                      </a:pPr>
                      <a:endParaRPr sz="1100" dirty="0">
                        <a:latin typeface="Times New Roman"/>
                        <a:cs typeface="Times New Roman"/>
                      </a:endParaRPr>
                    </a:p>
                    <a:p>
                      <a:pPr marR="30480">
                        <a:lnSpc>
                          <a:spcPct val="100000"/>
                        </a:lnSpc>
                      </a:pPr>
                      <a:endParaRPr sz="1100" dirty="0">
                        <a:latin typeface="Times New Roman"/>
                        <a:cs typeface="Times New Roman"/>
                      </a:endParaRPr>
                    </a:p>
                    <a:p>
                      <a:pPr marR="30480">
                        <a:lnSpc>
                          <a:spcPct val="100000"/>
                        </a:lnSpc>
                      </a:pPr>
                      <a:endParaRPr sz="1100" dirty="0">
                        <a:latin typeface="Times New Roman"/>
                        <a:cs typeface="Times New Roman"/>
                      </a:endParaRPr>
                    </a:p>
                    <a:p>
                      <a:pPr marR="30480">
                        <a:lnSpc>
                          <a:spcPct val="100000"/>
                        </a:lnSpc>
                      </a:pPr>
                      <a:endParaRPr sz="1100" dirty="0">
                        <a:latin typeface="Times New Roman"/>
                        <a:cs typeface="Times New Roman"/>
                      </a:endParaRPr>
                    </a:p>
                    <a:p>
                      <a:pPr marR="30480">
                        <a:lnSpc>
                          <a:spcPct val="100000"/>
                        </a:lnSpc>
                      </a:pPr>
                      <a:endParaRPr sz="1100" dirty="0">
                        <a:latin typeface="Times New Roman"/>
                        <a:cs typeface="Times New Roman"/>
                      </a:endParaRPr>
                    </a:p>
                    <a:p>
                      <a:pPr marR="30480">
                        <a:lnSpc>
                          <a:spcPct val="100000"/>
                        </a:lnSpc>
                      </a:pPr>
                      <a:endParaRPr sz="1100" dirty="0">
                        <a:latin typeface="Times New Roman"/>
                        <a:cs typeface="Times New Roman"/>
                      </a:endParaRPr>
                    </a:p>
                    <a:p>
                      <a:pPr marR="30480">
                        <a:lnSpc>
                          <a:spcPct val="100000"/>
                        </a:lnSpc>
                      </a:pPr>
                      <a:endParaRPr sz="1100" dirty="0">
                        <a:latin typeface="Times New Roman"/>
                        <a:cs typeface="Times New Roman"/>
                      </a:endParaRPr>
                    </a:p>
                    <a:p>
                      <a:pPr marR="30480">
                        <a:lnSpc>
                          <a:spcPct val="100000"/>
                        </a:lnSpc>
                      </a:pPr>
                      <a:endParaRPr sz="1100" dirty="0">
                        <a:latin typeface="Times New Roman"/>
                        <a:cs typeface="Times New Roman"/>
                      </a:endParaRPr>
                    </a:p>
                  </a:txBody>
                  <a:tcPr marL="0" marR="0" marT="26034"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tcPr>
                </a:tc>
              </a:tr>
              <a:tr h="320421">
                <a:tc>
                  <a:txBody>
                    <a:bodyPr/>
                    <a:lstStyle/>
                    <a:p>
                      <a:pPr marL="68580">
                        <a:lnSpc>
                          <a:spcPct val="100000"/>
                        </a:lnSpc>
                        <a:spcBef>
                          <a:spcPts val="204"/>
                        </a:spcBef>
                      </a:pPr>
                      <a:r>
                        <a:rPr sz="1100" dirty="0">
                          <a:latin typeface="Calibri"/>
                          <a:cs typeface="Calibri"/>
                        </a:rPr>
                        <a:t>Математична</a:t>
                      </a:r>
                      <a:endParaRPr sz="11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vMerge="1">
                  <a:txBody>
                    <a:bodyPr/>
                    <a:lstStyle/>
                    <a:p>
                      <a:endParaRPr/>
                    </a:p>
                  </a:txBody>
                  <a:tcPr marL="0" marR="0" marT="26034"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tcPr>
                </a:tc>
              </a:tr>
              <a:tr h="617220">
                <a:tc>
                  <a:txBody>
                    <a:bodyPr/>
                    <a:lstStyle/>
                    <a:p>
                      <a:pPr marL="68580">
                        <a:lnSpc>
                          <a:spcPct val="100000"/>
                        </a:lnSpc>
                        <a:spcBef>
                          <a:spcPts val="204"/>
                        </a:spcBef>
                      </a:pPr>
                      <a:r>
                        <a:rPr sz="1200" b="1" spc="-5" dirty="0">
                          <a:solidFill>
                            <a:srgbClr val="6F2F9F"/>
                          </a:solidFill>
                          <a:latin typeface="Calibri"/>
                          <a:cs typeface="Calibri"/>
                        </a:rPr>
                        <a:t>Природнича</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8580" marR="833755">
                        <a:lnSpc>
                          <a:spcPct val="100000"/>
                        </a:lnSpc>
                        <a:spcBef>
                          <a:spcPts val="204"/>
                        </a:spcBef>
                      </a:pPr>
                      <a:r>
                        <a:rPr sz="1200" b="1" spc="-5" dirty="0">
                          <a:solidFill>
                            <a:srgbClr val="6F2F9F"/>
                          </a:solidFill>
                          <a:latin typeface="Calibri"/>
                          <a:cs typeface="Calibri"/>
                        </a:rPr>
                        <a:t>Інтегрований</a:t>
                      </a:r>
                      <a:r>
                        <a:rPr sz="1200" b="1" spc="-55" dirty="0">
                          <a:solidFill>
                            <a:srgbClr val="6F2F9F"/>
                          </a:solidFill>
                          <a:latin typeface="Calibri"/>
                          <a:cs typeface="Calibri"/>
                        </a:rPr>
                        <a:t> </a:t>
                      </a:r>
                      <a:r>
                        <a:rPr sz="1200" b="1" spc="-5" dirty="0">
                          <a:solidFill>
                            <a:srgbClr val="6F2F9F"/>
                          </a:solidFill>
                          <a:latin typeface="Calibri"/>
                          <a:cs typeface="Calibri"/>
                        </a:rPr>
                        <a:t>курс</a:t>
                      </a:r>
                      <a:r>
                        <a:rPr sz="1200" b="1" spc="-35" dirty="0">
                          <a:solidFill>
                            <a:srgbClr val="6F2F9F"/>
                          </a:solidFill>
                          <a:latin typeface="Calibri"/>
                          <a:cs typeface="Calibri"/>
                        </a:rPr>
                        <a:t> </a:t>
                      </a:r>
                      <a:r>
                        <a:rPr sz="1200" b="1" dirty="0">
                          <a:solidFill>
                            <a:srgbClr val="6F2F9F"/>
                          </a:solidFill>
                          <a:latin typeface="Calibri"/>
                          <a:cs typeface="Calibri"/>
                        </a:rPr>
                        <a:t>«Пізнаємо </a:t>
                      </a:r>
                      <a:r>
                        <a:rPr sz="1200" b="1" spc="-254" dirty="0">
                          <a:solidFill>
                            <a:srgbClr val="6F2F9F"/>
                          </a:solidFill>
                          <a:latin typeface="Calibri"/>
                          <a:cs typeface="Calibri"/>
                        </a:rPr>
                        <a:t> </a:t>
                      </a:r>
                      <a:r>
                        <a:rPr sz="1200" b="1" spc="-5" dirty="0">
                          <a:solidFill>
                            <a:srgbClr val="6F2F9F"/>
                          </a:solidFill>
                          <a:latin typeface="Calibri"/>
                          <a:cs typeface="Calibri"/>
                        </a:rPr>
                        <a:t>природу»*/</a:t>
                      </a:r>
                      <a:endParaRPr sz="1200">
                        <a:latin typeface="Calibri"/>
                        <a:cs typeface="Calibri"/>
                      </a:endParaRPr>
                    </a:p>
                    <a:p>
                      <a:pPr marL="68580">
                        <a:lnSpc>
                          <a:spcPct val="100000"/>
                        </a:lnSpc>
                      </a:pPr>
                      <a:r>
                        <a:rPr sz="1200" b="1" spc="-5" dirty="0">
                          <a:solidFill>
                            <a:srgbClr val="6F2F9F"/>
                          </a:solidFill>
                          <a:latin typeface="Calibri"/>
                          <a:cs typeface="Calibri"/>
                        </a:rPr>
                        <a:t>Інтегрований</a:t>
                      </a:r>
                      <a:r>
                        <a:rPr sz="1200" b="1" spc="-35" dirty="0">
                          <a:solidFill>
                            <a:srgbClr val="6F2F9F"/>
                          </a:solidFill>
                          <a:latin typeface="Calibri"/>
                          <a:cs typeface="Calibri"/>
                        </a:rPr>
                        <a:t> </a:t>
                      </a:r>
                      <a:r>
                        <a:rPr sz="1200" b="1" spc="-5" dirty="0">
                          <a:solidFill>
                            <a:srgbClr val="6F2F9F"/>
                          </a:solidFill>
                          <a:latin typeface="Calibri"/>
                          <a:cs typeface="Calibri"/>
                        </a:rPr>
                        <a:t>курс</a:t>
                      </a:r>
                      <a:r>
                        <a:rPr sz="1200" b="1" spc="-15" dirty="0">
                          <a:solidFill>
                            <a:srgbClr val="6F2F9F"/>
                          </a:solidFill>
                          <a:latin typeface="Calibri"/>
                          <a:cs typeface="Calibri"/>
                        </a:rPr>
                        <a:t> </a:t>
                      </a:r>
                      <a:r>
                        <a:rPr sz="1200" b="1" spc="-5" dirty="0">
                          <a:solidFill>
                            <a:srgbClr val="6F2F9F"/>
                          </a:solidFill>
                          <a:latin typeface="Calibri"/>
                          <a:cs typeface="Calibri"/>
                        </a:rPr>
                        <a:t>«Довкілля»*</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8580">
                        <a:lnSpc>
                          <a:spcPct val="100000"/>
                        </a:lnSpc>
                        <a:spcBef>
                          <a:spcPts val="204"/>
                        </a:spcBef>
                      </a:pPr>
                      <a:r>
                        <a:rPr sz="1200" b="1" dirty="0">
                          <a:solidFill>
                            <a:srgbClr val="6F2F9F"/>
                          </a:solidFill>
                          <a:latin typeface="Calibri"/>
                          <a:cs typeface="Calibri"/>
                        </a:rPr>
                        <a:t>2</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b="1" dirty="0">
                          <a:solidFill>
                            <a:srgbClr val="6F2F9F"/>
                          </a:solidFill>
                          <a:latin typeface="Calibri"/>
                          <a:cs typeface="Calibri"/>
                        </a:rPr>
                        <a:t>2</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b="1" dirty="0">
                          <a:solidFill>
                            <a:srgbClr val="6F2F9F"/>
                          </a:solidFill>
                          <a:latin typeface="Calibri"/>
                          <a:cs typeface="Calibri"/>
                        </a:rPr>
                        <a:t>-</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b="1" dirty="0">
                          <a:solidFill>
                            <a:srgbClr val="6F2F9F"/>
                          </a:solidFill>
                          <a:latin typeface="Calibri"/>
                          <a:cs typeface="Calibri"/>
                        </a:rPr>
                        <a:t>-</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b="1" dirty="0">
                          <a:solidFill>
                            <a:srgbClr val="6F2F9F"/>
                          </a:solidFill>
                          <a:latin typeface="Calibri"/>
                          <a:cs typeface="Calibri"/>
                        </a:rPr>
                        <a:t>-</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vMerge="1">
                  <a:txBody>
                    <a:bodyPr/>
                    <a:lstStyle/>
                    <a:p>
                      <a:endParaRPr/>
                    </a:p>
                  </a:txBody>
                  <a:tcPr marL="0" marR="0" marT="26034"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tcPr>
                </a:tc>
              </a:tr>
              <a:tr h="320547">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8580">
                        <a:lnSpc>
                          <a:spcPct val="100000"/>
                        </a:lnSpc>
                        <a:spcBef>
                          <a:spcPts val="204"/>
                        </a:spcBef>
                      </a:pPr>
                      <a:r>
                        <a:rPr sz="1200" b="1" spc="-5" dirty="0">
                          <a:solidFill>
                            <a:srgbClr val="6F2F9F"/>
                          </a:solidFill>
                          <a:latin typeface="Calibri"/>
                          <a:cs typeface="Calibri"/>
                        </a:rPr>
                        <a:t>Біологія</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8580">
                        <a:lnSpc>
                          <a:spcPct val="100000"/>
                        </a:lnSpc>
                        <a:spcBef>
                          <a:spcPts val="204"/>
                        </a:spcBef>
                      </a:pPr>
                      <a:r>
                        <a:rPr sz="1200" b="1" dirty="0">
                          <a:solidFill>
                            <a:srgbClr val="6F2F9F"/>
                          </a:solidFill>
                          <a:latin typeface="Calibri"/>
                          <a:cs typeface="Calibri"/>
                        </a:rPr>
                        <a:t>-</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9215">
                        <a:lnSpc>
                          <a:spcPct val="100000"/>
                        </a:lnSpc>
                        <a:spcBef>
                          <a:spcPts val="204"/>
                        </a:spcBef>
                      </a:pPr>
                      <a:r>
                        <a:rPr sz="1200" b="1" dirty="0">
                          <a:solidFill>
                            <a:srgbClr val="6F2F9F"/>
                          </a:solidFill>
                          <a:latin typeface="Calibri"/>
                          <a:cs typeface="Calibri"/>
                        </a:rPr>
                        <a:t>-</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9215">
                        <a:lnSpc>
                          <a:spcPct val="100000"/>
                        </a:lnSpc>
                        <a:spcBef>
                          <a:spcPts val="204"/>
                        </a:spcBef>
                      </a:pPr>
                      <a:r>
                        <a:rPr sz="1200" b="1" dirty="0">
                          <a:solidFill>
                            <a:srgbClr val="6F2F9F"/>
                          </a:solidFill>
                          <a:latin typeface="Calibri"/>
                          <a:cs typeface="Calibri"/>
                        </a:rPr>
                        <a:t>2,5</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9215">
                        <a:lnSpc>
                          <a:spcPct val="100000"/>
                        </a:lnSpc>
                        <a:spcBef>
                          <a:spcPts val="204"/>
                        </a:spcBef>
                      </a:pPr>
                      <a:r>
                        <a:rPr sz="1200" b="1" dirty="0">
                          <a:solidFill>
                            <a:srgbClr val="6F2F9F"/>
                          </a:solidFill>
                          <a:latin typeface="Calibri"/>
                          <a:cs typeface="Calibri"/>
                        </a:rPr>
                        <a:t>2,5</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9215">
                        <a:lnSpc>
                          <a:spcPct val="100000"/>
                        </a:lnSpc>
                        <a:spcBef>
                          <a:spcPts val="204"/>
                        </a:spcBef>
                      </a:pPr>
                      <a:r>
                        <a:rPr sz="1200" b="1" dirty="0">
                          <a:solidFill>
                            <a:srgbClr val="6F2F9F"/>
                          </a:solidFill>
                          <a:latin typeface="Calibri"/>
                          <a:cs typeface="Calibri"/>
                        </a:rPr>
                        <a:t>2,5</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vMerge="1">
                  <a:txBody>
                    <a:bodyPr/>
                    <a:lstStyle/>
                    <a:p>
                      <a:endParaRPr/>
                    </a:p>
                  </a:txBody>
                  <a:tcPr marL="0" marR="0" marT="26034"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tcPr>
                </a:tc>
              </a:tr>
              <a:tr h="320421">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8580">
                        <a:lnSpc>
                          <a:spcPct val="100000"/>
                        </a:lnSpc>
                        <a:spcBef>
                          <a:spcPts val="204"/>
                        </a:spcBef>
                      </a:pPr>
                      <a:r>
                        <a:rPr sz="1200" b="1" spc="-15" dirty="0">
                          <a:solidFill>
                            <a:srgbClr val="6F2F9F"/>
                          </a:solidFill>
                          <a:latin typeface="Calibri"/>
                          <a:cs typeface="Calibri"/>
                        </a:rPr>
                        <a:t>Географія</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8580">
                        <a:lnSpc>
                          <a:spcPct val="100000"/>
                        </a:lnSpc>
                        <a:spcBef>
                          <a:spcPts val="204"/>
                        </a:spcBef>
                      </a:pPr>
                      <a:r>
                        <a:rPr sz="1200" b="1" dirty="0">
                          <a:solidFill>
                            <a:srgbClr val="6F2F9F"/>
                          </a:solidFill>
                          <a:latin typeface="Calibri"/>
                          <a:cs typeface="Calibri"/>
                        </a:rPr>
                        <a:t>-</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b="1" dirty="0">
                          <a:solidFill>
                            <a:srgbClr val="6F2F9F"/>
                          </a:solidFill>
                          <a:latin typeface="Calibri"/>
                          <a:cs typeface="Calibri"/>
                        </a:rPr>
                        <a:t>2</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b="1" dirty="0">
                          <a:solidFill>
                            <a:srgbClr val="6F2F9F"/>
                          </a:solidFill>
                          <a:latin typeface="Calibri"/>
                          <a:cs typeface="Calibri"/>
                        </a:rPr>
                        <a:t>2</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b="1" dirty="0">
                          <a:solidFill>
                            <a:srgbClr val="6F2F9F"/>
                          </a:solidFill>
                          <a:latin typeface="Calibri"/>
                          <a:cs typeface="Calibri"/>
                        </a:rPr>
                        <a:t>2</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b="1" dirty="0">
                          <a:solidFill>
                            <a:srgbClr val="6F2F9F"/>
                          </a:solidFill>
                          <a:latin typeface="Calibri"/>
                          <a:cs typeface="Calibri"/>
                        </a:rPr>
                        <a:t>1,5</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vMerge="1">
                  <a:txBody>
                    <a:bodyPr/>
                    <a:lstStyle/>
                    <a:p>
                      <a:endParaRPr/>
                    </a:p>
                  </a:txBody>
                  <a:tcPr marL="0" marR="0" marT="26034"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tcPr>
                </a:tc>
              </a:tr>
              <a:tr h="320420">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8580">
                        <a:lnSpc>
                          <a:spcPct val="100000"/>
                        </a:lnSpc>
                        <a:spcBef>
                          <a:spcPts val="204"/>
                        </a:spcBef>
                      </a:pPr>
                      <a:r>
                        <a:rPr sz="1200" b="1" spc="-5" dirty="0">
                          <a:solidFill>
                            <a:srgbClr val="6F2F9F"/>
                          </a:solidFill>
                          <a:latin typeface="Calibri"/>
                          <a:cs typeface="Calibri"/>
                        </a:rPr>
                        <a:t>Фізика</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8580">
                        <a:lnSpc>
                          <a:spcPct val="100000"/>
                        </a:lnSpc>
                        <a:spcBef>
                          <a:spcPts val="204"/>
                        </a:spcBef>
                      </a:pPr>
                      <a:r>
                        <a:rPr sz="1200" b="1" dirty="0">
                          <a:solidFill>
                            <a:srgbClr val="6F2F9F"/>
                          </a:solidFill>
                          <a:latin typeface="Calibri"/>
                          <a:cs typeface="Calibri"/>
                        </a:rPr>
                        <a:t>-</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9215">
                        <a:lnSpc>
                          <a:spcPct val="100000"/>
                        </a:lnSpc>
                        <a:spcBef>
                          <a:spcPts val="204"/>
                        </a:spcBef>
                      </a:pPr>
                      <a:r>
                        <a:rPr sz="1200" b="1" dirty="0">
                          <a:solidFill>
                            <a:srgbClr val="6F2F9F"/>
                          </a:solidFill>
                          <a:latin typeface="Calibri"/>
                          <a:cs typeface="Calibri"/>
                        </a:rPr>
                        <a:t>-</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9215">
                        <a:lnSpc>
                          <a:spcPct val="100000"/>
                        </a:lnSpc>
                        <a:spcBef>
                          <a:spcPts val="204"/>
                        </a:spcBef>
                      </a:pPr>
                      <a:r>
                        <a:rPr sz="1200" b="1" dirty="0">
                          <a:solidFill>
                            <a:srgbClr val="6F2F9F"/>
                          </a:solidFill>
                          <a:latin typeface="Calibri"/>
                          <a:cs typeface="Calibri"/>
                        </a:rPr>
                        <a:t>2</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9215">
                        <a:lnSpc>
                          <a:spcPct val="100000"/>
                        </a:lnSpc>
                        <a:spcBef>
                          <a:spcPts val="204"/>
                        </a:spcBef>
                      </a:pPr>
                      <a:r>
                        <a:rPr sz="1200" b="1" dirty="0">
                          <a:solidFill>
                            <a:srgbClr val="6F2F9F"/>
                          </a:solidFill>
                          <a:latin typeface="Calibri"/>
                          <a:cs typeface="Calibri"/>
                        </a:rPr>
                        <a:t>2</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9215">
                        <a:lnSpc>
                          <a:spcPct val="100000"/>
                        </a:lnSpc>
                        <a:spcBef>
                          <a:spcPts val="204"/>
                        </a:spcBef>
                      </a:pPr>
                      <a:r>
                        <a:rPr sz="1200" b="1" dirty="0">
                          <a:solidFill>
                            <a:srgbClr val="6F2F9F"/>
                          </a:solidFill>
                          <a:latin typeface="Calibri"/>
                          <a:cs typeface="Calibri"/>
                        </a:rPr>
                        <a:t>3</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vMerge="1">
                  <a:txBody>
                    <a:bodyPr/>
                    <a:lstStyle/>
                    <a:p>
                      <a:endParaRPr/>
                    </a:p>
                  </a:txBody>
                  <a:tcPr marL="0" marR="0" marT="26034"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tcPr>
                </a:tc>
              </a:tr>
              <a:tr h="320420">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8580">
                        <a:lnSpc>
                          <a:spcPct val="100000"/>
                        </a:lnSpc>
                        <a:spcBef>
                          <a:spcPts val="204"/>
                        </a:spcBef>
                      </a:pPr>
                      <a:r>
                        <a:rPr sz="1200" b="1" spc="-5" dirty="0">
                          <a:solidFill>
                            <a:srgbClr val="FF0000"/>
                          </a:solidFill>
                          <a:latin typeface="Calibri"/>
                          <a:cs typeface="Calibri"/>
                        </a:rPr>
                        <a:t>Хімія</a:t>
                      </a:r>
                      <a:endParaRPr sz="1200" dirty="0">
                        <a:solidFill>
                          <a:srgbClr val="FF0000"/>
                        </a:solidFill>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8580">
                        <a:lnSpc>
                          <a:spcPct val="100000"/>
                        </a:lnSpc>
                        <a:spcBef>
                          <a:spcPts val="204"/>
                        </a:spcBef>
                      </a:pPr>
                      <a:r>
                        <a:rPr sz="1200" b="1" dirty="0">
                          <a:solidFill>
                            <a:srgbClr val="FF0000"/>
                          </a:solidFill>
                          <a:latin typeface="Calibri"/>
                          <a:cs typeface="Calibri"/>
                        </a:rPr>
                        <a:t>-</a:t>
                      </a:r>
                      <a:endParaRPr sz="1200" dirty="0">
                        <a:solidFill>
                          <a:srgbClr val="FF0000"/>
                        </a:solidFill>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b="1" dirty="0">
                          <a:solidFill>
                            <a:srgbClr val="FF0000"/>
                          </a:solidFill>
                          <a:latin typeface="Calibri"/>
                          <a:cs typeface="Calibri"/>
                        </a:rPr>
                        <a:t>-</a:t>
                      </a:r>
                      <a:endParaRPr sz="1200" dirty="0">
                        <a:solidFill>
                          <a:srgbClr val="FF0000"/>
                        </a:solidFill>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b="1" dirty="0">
                          <a:solidFill>
                            <a:srgbClr val="FF0000"/>
                          </a:solidFill>
                          <a:latin typeface="Calibri"/>
                          <a:cs typeface="Calibri"/>
                        </a:rPr>
                        <a:t>1</a:t>
                      </a:r>
                      <a:endParaRPr sz="1200" dirty="0">
                        <a:solidFill>
                          <a:srgbClr val="FF0000"/>
                        </a:solidFill>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b="1" dirty="0">
                          <a:solidFill>
                            <a:srgbClr val="FF0000"/>
                          </a:solidFill>
                          <a:latin typeface="Calibri"/>
                          <a:cs typeface="Calibri"/>
                        </a:rPr>
                        <a:t>2</a:t>
                      </a:r>
                      <a:endParaRPr sz="1200" dirty="0">
                        <a:solidFill>
                          <a:srgbClr val="FF0000"/>
                        </a:solidFill>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b="1" dirty="0">
                          <a:solidFill>
                            <a:srgbClr val="FF0000"/>
                          </a:solidFill>
                          <a:latin typeface="Calibri"/>
                          <a:cs typeface="Calibri"/>
                        </a:rPr>
                        <a:t>2,5</a:t>
                      </a:r>
                      <a:endParaRPr sz="1200" dirty="0">
                        <a:solidFill>
                          <a:srgbClr val="FF0000"/>
                        </a:solidFill>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vMerge="1">
                  <a:txBody>
                    <a:bodyPr/>
                    <a:lstStyle/>
                    <a:p>
                      <a:endParaRPr/>
                    </a:p>
                  </a:txBody>
                  <a:tcPr marL="0" marR="0" marT="26034"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tcPr>
                </a:tc>
              </a:tr>
              <a:tr h="739165">
                <a:tc>
                  <a:txBody>
                    <a:bodyPr/>
                    <a:lstStyle/>
                    <a:p>
                      <a:pPr>
                        <a:lnSpc>
                          <a:spcPct val="100000"/>
                        </a:lnSpc>
                      </a:pPr>
                      <a:endParaRPr sz="1300">
                        <a:latin typeface="Times New Roman"/>
                        <a:cs typeface="Times New Roman"/>
                      </a:endParaRPr>
                    </a:p>
                  </a:txBody>
                  <a:tcPr marL="0" marR="0" marT="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gridSpan="6">
                  <a:txBody>
                    <a:bodyPr/>
                    <a:lstStyle/>
                    <a:p>
                      <a:pPr marL="68580">
                        <a:lnSpc>
                          <a:spcPct val="100000"/>
                        </a:lnSpc>
                        <a:spcBef>
                          <a:spcPts val="210"/>
                        </a:spcBef>
                      </a:pPr>
                      <a:r>
                        <a:rPr sz="1100" b="1" spc="-5" dirty="0">
                          <a:solidFill>
                            <a:srgbClr val="7030A0"/>
                          </a:solidFill>
                          <a:latin typeface="Calibri"/>
                          <a:cs typeface="Calibri"/>
                        </a:rPr>
                        <a:t>Інтегрований</a:t>
                      </a:r>
                      <a:r>
                        <a:rPr sz="1100" b="1" spc="-30" dirty="0">
                          <a:solidFill>
                            <a:srgbClr val="7030A0"/>
                          </a:solidFill>
                          <a:latin typeface="Calibri"/>
                          <a:cs typeface="Calibri"/>
                        </a:rPr>
                        <a:t> </a:t>
                      </a:r>
                      <a:r>
                        <a:rPr sz="1100" b="1" dirty="0">
                          <a:solidFill>
                            <a:srgbClr val="7030A0"/>
                          </a:solidFill>
                          <a:latin typeface="Calibri"/>
                          <a:cs typeface="Calibri"/>
                        </a:rPr>
                        <a:t>курс*</a:t>
                      </a:r>
                      <a:r>
                        <a:rPr sz="1100" b="1" spc="250" dirty="0">
                          <a:solidFill>
                            <a:srgbClr val="7030A0"/>
                          </a:solidFill>
                          <a:latin typeface="Calibri"/>
                          <a:cs typeface="Calibri"/>
                        </a:rPr>
                        <a:t> </a:t>
                      </a:r>
                      <a:r>
                        <a:rPr sz="1100" b="1" spc="-5" dirty="0">
                          <a:solidFill>
                            <a:srgbClr val="7030A0"/>
                          </a:solidFill>
                          <a:latin typeface="Calibri"/>
                          <a:cs typeface="Calibri"/>
                        </a:rPr>
                        <a:t>Природничі</a:t>
                      </a:r>
                      <a:r>
                        <a:rPr sz="1100" b="1" spc="-25" dirty="0">
                          <a:solidFill>
                            <a:srgbClr val="7030A0"/>
                          </a:solidFill>
                          <a:latin typeface="Calibri"/>
                          <a:cs typeface="Calibri"/>
                        </a:rPr>
                        <a:t> </a:t>
                      </a:r>
                      <a:r>
                        <a:rPr sz="1100" b="1" spc="-5" dirty="0">
                          <a:solidFill>
                            <a:srgbClr val="7030A0"/>
                          </a:solidFill>
                          <a:latin typeface="Calibri"/>
                          <a:cs typeface="Calibri"/>
                        </a:rPr>
                        <a:t>науки.</a:t>
                      </a:r>
                      <a:r>
                        <a:rPr sz="1100" b="1" spc="5" dirty="0">
                          <a:solidFill>
                            <a:srgbClr val="7030A0"/>
                          </a:solidFill>
                          <a:latin typeface="Calibri"/>
                          <a:cs typeface="Calibri"/>
                        </a:rPr>
                        <a:t> </a:t>
                      </a:r>
                      <a:r>
                        <a:rPr sz="1100" b="1" dirty="0">
                          <a:solidFill>
                            <a:srgbClr val="7030A0"/>
                          </a:solidFill>
                          <a:latin typeface="Calibri"/>
                          <a:cs typeface="Calibri"/>
                        </a:rPr>
                        <a:t>5-9</a:t>
                      </a:r>
                      <a:r>
                        <a:rPr sz="1100" b="1" spc="-5" dirty="0">
                          <a:solidFill>
                            <a:srgbClr val="7030A0"/>
                          </a:solidFill>
                          <a:latin typeface="Calibri"/>
                          <a:cs typeface="Calibri"/>
                        </a:rPr>
                        <a:t> клас</a:t>
                      </a:r>
                      <a:endParaRPr sz="1100" dirty="0">
                        <a:solidFill>
                          <a:srgbClr val="7030A0"/>
                        </a:solidFill>
                        <a:latin typeface="Calibri"/>
                        <a:cs typeface="Calibri"/>
                      </a:endParaRPr>
                    </a:p>
                    <a:p>
                      <a:pPr marL="68580" marR="290195">
                        <a:lnSpc>
                          <a:spcPct val="100000"/>
                        </a:lnSpc>
                      </a:pPr>
                      <a:r>
                        <a:rPr sz="1100" b="1" spc="-5" dirty="0">
                          <a:solidFill>
                            <a:srgbClr val="6F2F9F"/>
                          </a:solidFill>
                          <a:latin typeface="Calibri"/>
                          <a:cs typeface="Calibri"/>
                        </a:rPr>
                        <a:t>*До навчального плану </a:t>
                      </a:r>
                      <a:r>
                        <a:rPr sz="1100" b="1" dirty="0">
                          <a:solidFill>
                            <a:srgbClr val="6F2F9F"/>
                          </a:solidFill>
                          <a:latin typeface="Calibri"/>
                          <a:cs typeface="Calibri"/>
                        </a:rPr>
                        <a:t>освітньої </a:t>
                      </a:r>
                      <a:r>
                        <a:rPr sz="1100" b="1" spc="-5" dirty="0">
                          <a:solidFill>
                            <a:srgbClr val="6F2F9F"/>
                          </a:solidFill>
                          <a:latin typeface="Calibri"/>
                          <a:cs typeface="Calibri"/>
                        </a:rPr>
                        <a:t>програми за вибором закладу </a:t>
                      </a:r>
                      <a:r>
                        <a:rPr sz="1100" b="1" dirty="0">
                          <a:solidFill>
                            <a:srgbClr val="6F2F9F"/>
                          </a:solidFill>
                          <a:latin typeface="Calibri"/>
                          <a:cs typeface="Calibri"/>
                        </a:rPr>
                        <a:t>освіти </a:t>
                      </a:r>
                      <a:r>
                        <a:rPr sz="1100" b="1" spc="5" dirty="0">
                          <a:solidFill>
                            <a:srgbClr val="6F2F9F"/>
                          </a:solidFill>
                          <a:latin typeface="Calibri"/>
                          <a:cs typeface="Calibri"/>
                        </a:rPr>
                        <a:t> </a:t>
                      </a:r>
                      <a:r>
                        <a:rPr sz="1100" b="1" dirty="0">
                          <a:solidFill>
                            <a:srgbClr val="6F2F9F"/>
                          </a:solidFill>
                          <a:latin typeface="Calibri"/>
                          <a:cs typeface="Calibri"/>
                        </a:rPr>
                        <a:t>включається</a:t>
                      </a:r>
                      <a:r>
                        <a:rPr sz="1100" b="1" spc="-10" dirty="0">
                          <a:solidFill>
                            <a:srgbClr val="6F2F9F"/>
                          </a:solidFill>
                          <a:latin typeface="Calibri"/>
                          <a:cs typeface="Calibri"/>
                        </a:rPr>
                        <a:t> </a:t>
                      </a:r>
                      <a:r>
                        <a:rPr sz="1100" b="1" spc="-5" dirty="0">
                          <a:solidFill>
                            <a:srgbClr val="6F2F9F"/>
                          </a:solidFill>
                          <a:latin typeface="Calibri"/>
                          <a:cs typeface="Calibri"/>
                        </a:rPr>
                        <a:t>або</a:t>
                      </a:r>
                      <a:r>
                        <a:rPr sz="1100" b="1" spc="5" dirty="0">
                          <a:solidFill>
                            <a:srgbClr val="6F2F9F"/>
                          </a:solidFill>
                          <a:latin typeface="Calibri"/>
                          <a:cs typeface="Calibri"/>
                        </a:rPr>
                        <a:t> </a:t>
                      </a:r>
                      <a:r>
                        <a:rPr sz="1100" b="1" spc="-5" dirty="0">
                          <a:solidFill>
                            <a:srgbClr val="6F2F9F"/>
                          </a:solidFill>
                          <a:latin typeface="Calibri"/>
                          <a:cs typeface="Calibri"/>
                        </a:rPr>
                        <a:t>інтегрований</a:t>
                      </a:r>
                      <a:r>
                        <a:rPr sz="1100" b="1" spc="-30" dirty="0">
                          <a:solidFill>
                            <a:srgbClr val="6F2F9F"/>
                          </a:solidFill>
                          <a:latin typeface="Calibri"/>
                          <a:cs typeface="Calibri"/>
                        </a:rPr>
                        <a:t> </a:t>
                      </a:r>
                      <a:r>
                        <a:rPr sz="1100" b="1" dirty="0">
                          <a:solidFill>
                            <a:srgbClr val="6F2F9F"/>
                          </a:solidFill>
                          <a:latin typeface="Calibri"/>
                          <a:cs typeface="Calibri"/>
                        </a:rPr>
                        <a:t>курс</a:t>
                      </a:r>
                      <a:r>
                        <a:rPr sz="1100" b="1" spc="5" dirty="0">
                          <a:solidFill>
                            <a:srgbClr val="6F2F9F"/>
                          </a:solidFill>
                          <a:latin typeface="Calibri"/>
                          <a:cs typeface="Calibri"/>
                        </a:rPr>
                        <a:t> </a:t>
                      </a:r>
                      <a:r>
                        <a:rPr sz="1100" b="1" spc="-5" dirty="0">
                          <a:solidFill>
                            <a:srgbClr val="6F2F9F"/>
                          </a:solidFill>
                          <a:latin typeface="Calibri"/>
                          <a:cs typeface="Calibri"/>
                        </a:rPr>
                        <a:t>«Пізнаємо природу»</a:t>
                      </a:r>
                      <a:r>
                        <a:rPr sz="1100" b="1" spc="-10" dirty="0">
                          <a:solidFill>
                            <a:srgbClr val="6F2F9F"/>
                          </a:solidFill>
                          <a:latin typeface="Calibri"/>
                          <a:cs typeface="Calibri"/>
                        </a:rPr>
                        <a:t> </a:t>
                      </a:r>
                      <a:r>
                        <a:rPr sz="1100" b="1" spc="-5" dirty="0">
                          <a:solidFill>
                            <a:srgbClr val="6F2F9F"/>
                          </a:solidFill>
                          <a:latin typeface="Calibri"/>
                          <a:cs typeface="Calibri"/>
                        </a:rPr>
                        <a:t>або</a:t>
                      </a:r>
                      <a:r>
                        <a:rPr sz="1100" b="1" spc="-10" dirty="0">
                          <a:solidFill>
                            <a:srgbClr val="6F2F9F"/>
                          </a:solidFill>
                          <a:latin typeface="Calibri"/>
                          <a:cs typeface="Calibri"/>
                        </a:rPr>
                        <a:t> </a:t>
                      </a:r>
                      <a:r>
                        <a:rPr sz="1100" b="1" spc="-5" dirty="0">
                          <a:solidFill>
                            <a:srgbClr val="6F2F9F"/>
                          </a:solidFill>
                          <a:latin typeface="Calibri"/>
                          <a:cs typeface="Calibri"/>
                        </a:rPr>
                        <a:t>інтегрований</a:t>
                      </a:r>
                      <a:r>
                        <a:rPr sz="1100" b="1" spc="-10" dirty="0">
                          <a:solidFill>
                            <a:srgbClr val="6F2F9F"/>
                          </a:solidFill>
                          <a:latin typeface="Calibri"/>
                          <a:cs typeface="Calibri"/>
                        </a:rPr>
                        <a:t> </a:t>
                      </a:r>
                      <a:r>
                        <a:rPr sz="1100" b="1" dirty="0">
                          <a:solidFill>
                            <a:srgbClr val="6F2F9F"/>
                          </a:solidFill>
                          <a:latin typeface="Calibri"/>
                          <a:cs typeface="Calibri"/>
                        </a:rPr>
                        <a:t>курс</a:t>
                      </a:r>
                      <a:endParaRPr sz="1100" dirty="0">
                        <a:latin typeface="Calibri"/>
                        <a:cs typeface="Calibri"/>
                      </a:endParaRPr>
                    </a:p>
                    <a:p>
                      <a:pPr marL="68580">
                        <a:lnSpc>
                          <a:spcPct val="100000"/>
                        </a:lnSpc>
                      </a:pPr>
                      <a:r>
                        <a:rPr sz="1100" b="1" dirty="0">
                          <a:solidFill>
                            <a:srgbClr val="6F2F9F"/>
                          </a:solidFill>
                          <a:latin typeface="Calibri"/>
                          <a:cs typeface="Calibri"/>
                        </a:rPr>
                        <a:t>«Довкілля»</a:t>
                      </a:r>
                      <a:endParaRPr sz="1100" dirty="0">
                        <a:latin typeface="Calibri"/>
                        <a:cs typeface="Calibri"/>
                      </a:endParaRPr>
                    </a:p>
                  </a:txBody>
                  <a:tcPr marL="0" marR="0" marT="2667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26034"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tcPr>
                </a:tc>
              </a:tr>
              <a:tr h="653694">
                <a:tc gridSpan="2">
                  <a:txBody>
                    <a:bodyPr/>
                    <a:lstStyle/>
                    <a:p>
                      <a:pPr marL="68580">
                        <a:lnSpc>
                          <a:spcPct val="100000"/>
                        </a:lnSpc>
                        <a:spcBef>
                          <a:spcPts val="210"/>
                        </a:spcBef>
                      </a:pPr>
                      <a:r>
                        <a:rPr sz="1100" dirty="0">
                          <a:latin typeface="Calibri"/>
                          <a:cs typeface="Calibri"/>
                        </a:rPr>
                        <a:t>Додаткові</a:t>
                      </a:r>
                      <a:r>
                        <a:rPr sz="1100" spc="-50" dirty="0">
                          <a:latin typeface="Calibri"/>
                          <a:cs typeface="Calibri"/>
                        </a:rPr>
                        <a:t> </a:t>
                      </a:r>
                      <a:r>
                        <a:rPr sz="1100" dirty="0">
                          <a:latin typeface="Calibri"/>
                          <a:cs typeface="Calibri"/>
                        </a:rPr>
                        <a:t>години</a:t>
                      </a:r>
                      <a:r>
                        <a:rPr sz="1100" spc="-35" dirty="0">
                          <a:latin typeface="Calibri"/>
                          <a:cs typeface="Calibri"/>
                        </a:rPr>
                        <a:t> </a:t>
                      </a:r>
                      <a:r>
                        <a:rPr sz="1100" spc="-5" dirty="0">
                          <a:latin typeface="Calibri"/>
                          <a:cs typeface="Calibri"/>
                        </a:rPr>
                        <a:t>для</a:t>
                      </a:r>
                      <a:r>
                        <a:rPr sz="1100" spc="-15" dirty="0">
                          <a:latin typeface="Calibri"/>
                          <a:cs typeface="Calibri"/>
                        </a:rPr>
                        <a:t> </a:t>
                      </a:r>
                      <a:r>
                        <a:rPr sz="1100" dirty="0">
                          <a:latin typeface="Calibri"/>
                          <a:cs typeface="Calibri"/>
                        </a:rPr>
                        <a:t>вивчення</a:t>
                      </a:r>
                      <a:r>
                        <a:rPr sz="1100" spc="-20" dirty="0">
                          <a:latin typeface="Calibri"/>
                          <a:cs typeface="Calibri"/>
                        </a:rPr>
                        <a:t> </a:t>
                      </a:r>
                      <a:r>
                        <a:rPr sz="1100" dirty="0">
                          <a:latin typeface="Calibri"/>
                          <a:cs typeface="Calibri"/>
                        </a:rPr>
                        <a:t>предметів</a:t>
                      </a:r>
                      <a:endParaRPr sz="1100">
                        <a:latin typeface="Calibri"/>
                        <a:cs typeface="Calibri"/>
                      </a:endParaRPr>
                    </a:p>
                    <a:p>
                      <a:pPr marL="68580" marR="942975">
                        <a:lnSpc>
                          <a:spcPct val="100000"/>
                        </a:lnSpc>
                        <a:spcBef>
                          <a:spcPts val="5"/>
                        </a:spcBef>
                      </a:pPr>
                      <a:r>
                        <a:rPr sz="1100" dirty="0">
                          <a:latin typeface="Calibri"/>
                          <a:cs typeface="Calibri"/>
                        </a:rPr>
                        <a:t>освітніх</a:t>
                      </a:r>
                      <a:r>
                        <a:rPr sz="1100" spc="-45" dirty="0">
                          <a:latin typeface="Calibri"/>
                          <a:cs typeface="Calibri"/>
                        </a:rPr>
                        <a:t> </a:t>
                      </a:r>
                      <a:r>
                        <a:rPr sz="1100" dirty="0">
                          <a:latin typeface="Calibri"/>
                          <a:cs typeface="Calibri"/>
                        </a:rPr>
                        <a:t>галузей,</a:t>
                      </a:r>
                      <a:r>
                        <a:rPr sz="1100" spc="-40" dirty="0">
                          <a:latin typeface="Calibri"/>
                          <a:cs typeface="Calibri"/>
                        </a:rPr>
                        <a:t> </a:t>
                      </a:r>
                      <a:r>
                        <a:rPr sz="1100" dirty="0">
                          <a:latin typeface="Calibri"/>
                          <a:cs typeface="Calibri"/>
                        </a:rPr>
                        <a:t>курсів</a:t>
                      </a:r>
                      <a:r>
                        <a:rPr sz="1100" spc="-15" dirty="0">
                          <a:latin typeface="Calibri"/>
                          <a:cs typeface="Calibri"/>
                        </a:rPr>
                        <a:t> </a:t>
                      </a:r>
                      <a:r>
                        <a:rPr sz="1100" dirty="0">
                          <a:latin typeface="Calibri"/>
                          <a:cs typeface="Calibri"/>
                        </a:rPr>
                        <a:t>за</a:t>
                      </a:r>
                      <a:r>
                        <a:rPr sz="1100" spc="-15" dirty="0">
                          <a:latin typeface="Calibri"/>
                          <a:cs typeface="Calibri"/>
                        </a:rPr>
                        <a:t> </a:t>
                      </a:r>
                      <a:r>
                        <a:rPr sz="1100" dirty="0">
                          <a:latin typeface="Calibri"/>
                          <a:cs typeface="Calibri"/>
                        </a:rPr>
                        <a:t>вибором,</a:t>
                      </a:r>
                      <a:r>
                        <a:rPr sz="1100" spc="-50" dirty="0">
                          <a:latin typeface="Calibri"/>
                          <a:cs typeface="Calibri"/>
                        </a:rPr>
                        <a:t> </a:t>
                      </a:r>
                      <a:r>
                        <a:rPr sz="1100" dirty="0">
                          <a:latin typeface="Calibri"/>
                          <a:cs typeface="Calibri"/>
                        </a:rPr>
                        <a:t>проведення </a:t>
                      </a:r>
                      <a:r>
                        <a:rPr sz="1100" spc="-229" dirty="0">
                          <a:latin typeface="Calibri"/>
                          <a:cs typeface="Calibri"/>
                        </a:rPr>
                        <a:t> </a:t>
                      </a:r>
                      <a:r>
                        <a:rPr sz="1100" dirty="0">
                          <a:latin typeface="Calibri"/>
                          <a:cs typeface="Calibri"/>
                        </a:rPr>
                        <a:t>індивідуальних</a:t>
                      </a:r>
                      <a:r>
                        <a:rPr sz="1100" spc="-35" dirty="0">
                          <a:latin typeface="Calibri"/>
                          <a:cs typeface="Calibri"/>
                        </a:rPr>
                        <a:t> </a:t>
                      </a:r>
                      <a:r>
                        <a:rPr sz="1100" dirty="0">
                          <a:latin typeface="Calibri"/>
                          <a:cs typeface="Calibri"/>
                        </a:rPr>
                        <a:t>консультацій</a:t>
                      </a:r>
                      <a:r>
                        <a:rPr sz="1100" spc="-40" dirty="0">
                          <a:latin typeface="Calibri"/>
                          <a:cs typeface="Calibri"/>
                        </a:rPr>
                        <a:t> </a:t>
                      </a:r>
                      <a:r>
                        <a:rPr sz="1100" dirty="0">
                          <a:latin typeface="Calibri"/>
                          <a:cs typeface="Calibri"/>
                        </a:rPr>
                        <a:t>та</a:t>
                      </a:r>
                      <a:r>
                        <a:rPr sz="1100" spc="-20" dirty="0">
                          <a:latin typeface="Calibri"/>
                          <a:cs typeface="Calibri"/>
                        </a:rPr>
                        <a:t> </a:t>
                      </a:r>
                      <a:r>
                        <a:rPr sz="1100" dirty="0">
                          <a:latin typeface="Calibri"/>
                          <a:cs typeface="Calibri"/>
                        </a:rPr>
                        <a:t>групових</a:t>
                      </a:r>
                      <a:r>
                        <a:rPr sz="1100" spc="-40" dirty="0">
                          <a:latin typeface="Calibri"/>
                          <a:cs typeface="Calibri"/>
                        </a:rPr>
                        <a:t> </a:t>
                      </a:r>
                      <a:r>
                        <a:rPr sz="1100" dirty="0">
                          <a:latin typeface="Calibri"/>
                          <a:cs typeface="Calibri"/>
                        </a:rPr>
                        <a:t>занять</a:t>
                      </a:r>
                      <a:endParaRPr sz="1100">
                        <a:latin typeface="Calibri"/>
                        <a:cs typeface="Calibri"/>
                      </a:endParaRPr>
                    </a:p>
                  </a:txBody>
                  <a:tcPr marL="0" marR="0" marT="2667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hMerge="1">
                  <a:txBody>
                    <a:bodyPr/>
                    <a:lstStyle/>
                    <a:p>
                      <a:endParaRPr/>
                    </a:p>
                  </a:txBody>
                  <a:tcPr marL="0" marR="0" marT="0" marB="0"/>
                </a:tc>
                <a:tc>
                  <a:txBody>
                    <a:bodyPr/>
                    <a:lstStyle/>
                    <a:p>
                      <a:pPr marL="68580">
                        <a:lnSpc>
                          <a:spcPct val="100000"/>
                        </a:lnSpc>
                        <a:spcBef>
                          <a:spcPts val="204"/>
                        </a:spcBef>
                      </a:pPr>
                      <a:r>
                        <a:rPr sz="1200" dirty="0">
                          <a:latin typeface="Calibri"/>
                          <a:cs typeface="Calibri"/>
                        </a:rPr>
                        <a:t>2</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dirty="0">
                          <a:latin typeface="Calibri"/>
                          <a:cs typeface="Calibri"/>
                        </a:rPr>
                        <a:t>2</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dirty="0">
                          <a:latin typeface="Calibri"/>
                          <a:cs typeface="Calibri"/>
                        </a:rPr>
                        <a:t>1</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dirty="0">
                          <a:latin typeface="Calibri"/>
                          <a:cs typeface="Calibri"/>
                        </a:rPr>
                        <a:t>1</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a:txBody>
                    <a:bodyPr/>
                    <a:lstStyle/>
                    <a:p>
                      <a:pPr marL="69215">
                        <a:lnSpc>
                          <a:spcPct val="100000"/>
                        </a:lnSpc>
                        <a:spcBef>
                          <a:spcPts val="204"/>
                        </a:spcBef>
                      </a:pPr>
                      <a:r>
                        <a:rPr sz="1200" dirty="0">
                          <a:latin typeface="Calibri"/>
                          <a:cs typeface="Calibri"/>
                        </a:rPr>
                        <a:t>0,5</a:t>
                      </a:r>
                      <a:endParaRPr sz="1200">
                        <a:latin typeface="Calibri"/>
                        <a:cs typeface="Calibri"/>
                      </a:endParaRPr>
                    </a:p>
                  </a:txBody>
                  <a:tcPr marL="0" marR="0" marT="26034"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tcPr>
                </a:tc>
                <a:tc vMerge="1">
                  <a:txBody>
                    <a:bodyPr/>
                    <a:lstStyle/>
                    <a:p>
                      <a:endParaRPr/>
                    </a:p>
                  </a:txBody>
                  <a:tcPr marL="0" marR="0" marT="26034"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tcPr>
                </a:tc>
              </a:tr>
              <a:tr h="311891">
                <a:tc gridSpan="2">
                  <a:txBody>
                    <a:bodyPr/>
                    <a:lstStyle/>
                    <a:p>
                      <a:pPr marL="68580">
                        <a:lnSpc>
                          <a:spcPct val="100000"/>
                        </a:lnSpc>
                        <a:spcBef>
                          <a:spcPts val="215"/>
                        </a:spcBef>
                      </a:pPr>
                      <a:r>
                        <a:rPr sz="1100" dirty="0">
                          <a:latin typeface="Calibri"/>
                          <a:cs typeface="Calibri"/>
                        </a:rPr>
                        <a:t>Гранично</a:t>
                      </a:r>
                      <a:r>
                        <a:rPr sz="1100" spc="-30" dirty="0">
                          <a:latin typeface="Calibri"/>
                          <a:cs typeface="Calibri"/>
                        </a:rPr>
                        <a:t> </a:t>
                      </a:r>
                      <a:r>
                        <a:rPr sz="1100" dirty="0">
                          <a:latin typeface="Calibri"/>
                          <a:cs typeface="Calibri"/>
                        </a:rPr>
                        <a:t>допустиме</a:t>
                      </a:r>
                      <a:r>
                        <a:rPr sz="1100" spc="-35" dirty="0">
                          <a:latin typeface="Calibri"/>
                          <a:cs typeface="Calibri"/>
                        </a:rPr>
                        <a:t> </a:t>
                      </a:r>
                      <a:r>
                        <a:rPr sz="1100" spc="-5" dirty="0">
                          <a:latin typeface="Calibri"/>
                          <a:cs typeface="Calibri"/>
                        </a:rPr>
                        <a:t>навчальне</a:t>
                      </a:r>
                      <a:r>
                        <a:rPr sz="1100" spc="-30" dirty="0">
                          <a:latin typeface="Calibri"/>
                          <a:cs typeface="Calibri"/>
                        </a:rPr>
                        <a:t> </a:t>
                      </a:r>
                      <a:r>
                        <a:rPr sz="1100" dirty="0">
                          <a:latin typeface="Calibri"/>
                          <a:cs typeface="Calibri"/>
                        </a:rPr>
                        <a:t>навантаження</a:t>
                      </a:r>
                      <a:endParaRPr sz="1100">
                        <a:latin typeface="Calibri"/>
                        <a:cs typeface="Calibri"/>
                      </a:endParaRPr>
                    </a:p>
                  </a:txBody>
                  <a:tcPr marL="0" marR="0" marT="27305"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hMerge="1">
                  <a:txBody>
                    <a:bodyPr/>
                    <a:lstStyle/>
                    <a:p>
                      <a:endParaRPr/>
                    </a:p>
                  </a:txBody>
                  <a:tcPr marL="0" marR="0" marT="0" marB="0"/>
                </a:tc>
                <a:tc>
                  <a:txBody>
                    <a:bodyPr/>
                    <a:lstStyle/>
                    <a:p>
                      <a:pPr marL="68580">
                        <a:lnSpc>
                          <a:spcPct val="100000"/>
                        </a:lnSpc>
                        <a:spcBef>
                          <a:spcPts val="210"/>
                        </a:spcBef>
                      </a:pPr>
                      <a:r>
                        <a:rPr sz="1200" dirty="0">
                          <a:latin typeface="Calibri"/>
                          <a:cs typeface="Calibri"/>
                        </a:rPr>
                        <a:t>28</a:t>
                      </a:r>
                      <a:endParaRPr sz="1200">
                        <a:latin typeface="Calibri"/>
                        <a:cs typeface="Calibri"/>
                      </a:endParaRPr>
                    </a:p>
                  </a:txBody>
                  <a:tcPr marL="0" marR="0" marT="2667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9215">
                        <a:lnSpc>
                          <a:spcPct val="100000"/>
                        </a:lnSpc>
                        <a:spcBef>
                          <a:spcPts val="210"/>
                        </a:spcBef>
                      </a:pPr>
                      <a:r>
                        <a:rPr sz="1200" dirty="0">
                          <a:latin typeface="Calibri"/>
                          <a:cs typeface="Calibri"/>
                        </a:rPr>
                        <a:t>31</a:t>
                      </a:r>
                      <a:endParaRPr sz="1200">
                        <a:latin typeface="Calibri"/>
                        <a:cs typeface="Calibri"/>
                      </a:endParaRPr>
                    </a:p>
                  </a:txBody>
                  <a:tcPr marL="0" marR="0" marT="2667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9215">
                        <a:lnSpc>
                          <a:spcPct val="100000"/>
                        </a:lnSpc>
                        <a:spcBef>
                          <a:spcPts val="210"/>
                        </a:spcBef>
                      </a:pPr>
                      <a:r>
                        <a:rPr sz="1200" dirty="0">
                          <a:latin typeface="Calibri"/>
                          <a:cs typeface="Calibri"/>
                        </a:rPr>
                        <a:t>32</a:t>
                      </a:r>
                      <a:endParaRPr sz="1200">
                        <a:latin typeface="Calibri"/>
                        <a:cs typeface="Calibri"/>
                      </a:endParaRPr>
                    </a:p>
                  </a:txBody>
                  <a:tcPr marL="0" marR="0" marT="2667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9215">
                        <a:lnSpc>
                          <a:spcPct val="100000"/>
                        </a:lnSpc>
                        <a:spcBef>
                          <a:spcPts val="210"/>
                        </a:spcBef>
                      </a:pPr>
                      <a:r>
                        <a:rPr sz="1200" dirty="0">
                          <a:latin typeface="Calibri"/>
                          <a:cs typeface="Calibri"/>
                        </a:rPr>
                        <a:t>33</a:t>
                      </a:r>
                      <a:endParaRPr sz="1200">
                        <a:latin typeface="Calibri"/>
                        <a:cs typeface="Calibri"/>
                      </a:endParaRPr>
                    </a:p>
                  </a:txBody>
                  <a:tcPr marL="0" marR="0" marT="2667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a:txBody>
                    <a:bodyPr/>
                    <a:lstStyle/>
                    <a:p>
                      <a:pPr marL="69215">
                        <a:lnSpc>
                          <a:spcPts val="1065"/>
                        </a:lnSpc>
                        <a:spcBef>
                          <a:spcPts val="210"/>
                        </a:spcBef>
                      </a:pPr>
                      <a:r>
                        <a:rPr sz="1200" dirty="0">
                          <a:latin typeface="Calibri"/>
                          <a:cs typeface="Calibri"/>
                        </a:rPr>
                        <a:t>33</a:t>
                      </a:r>
                    </a:p>
                    <a:p>
                      <a:pPr marL="154940">
                        <a:lnSpc>
                          <a:spcPts val="1080"/>
                        </a:lnSpc>
                      </a:pPr>
                      <a:endParaRPr sz="1800" dirty="0">
                        <a:latin typeface="Calibri"/>
                        <a:cs typeface="Calibri"/>
                      </a:endParaRPr>
                    </a:p>
                  </a:txBody>
                  <a:tcPr marL="0" marR="0" marT="26670" marB="0">
                    <a:lnL w="9525">
                      <a:solidFill>
                        <a:srgbClr val="BE9453"/>
                      </a:solidFill>
                      <a:prstDash val="solid"/>
                    </a:lnL>
                    <a:lnR w="9525">
                      <a:solidFill>
                        <a:srgbClr val="BE9453"/>
                      </a:solidFill>
                      <a:prstDash val="solid"/>
                    </a:lnR>
                    <a:lnT w="9525">
                      <a:solidFill>
                        <a:srgbClr val="BE9453"/>
                      </a:solidFill>
                      <a:prstDash val="solid"/>
                    </a:lnT>
                    <a:lnB w="9525">
                      <a:solidFill>
                        <a:srgbClr val="BE9453"/>
                      </a:solidFill>
                      <a:prstDash val="solid"/>
                    </a:lnB>
                    <a:solidFill>
                      <a:srgbClr val="E6D5BC"/>
                    </a:solidFill>
                  </a:tcPr>
                </a:tc>
                <a:tc vMerge="1">
                  <a:txBody>
                    <a:bodyPr/>
                    <a:lstStyle/>
                    <a:p>
                      <a:endParaRPr/>
                    </a:p>
                  </a:txBody>
                  <a:tcPr marL="0" marR="0" marT="26034" marB="0">
                    <a:lnL w="9525">
                      <a:solidFill>
                        <a:srgbClr val="BE9453"/>
                      </a:solidFill>
                      <a:prstDash val="solid"/>
                    </a:lnL>
                    <a:lnR w="9525">
                      <a:solidFill>
                        <a:srgbClr val="BE9453"/>
                      </a:solidFill>
                      <a:prstDash val="solid"/>
                    </a:lnR>
                    <a:lnT w="28575">
                      <a:solidFill>
                        <a:srgbClr val="FFFFFF"/>
                      </a:solidFill>
                      <a:prstDash val="solid"/>
                    </a:lnT>
                    <a:lnB w="9525">
                      <a:solidFill>
                        <a:srgbClr val="BE9453"/>
                      </a:solidFill>
                      <a:prstDash val="solid"/>
                    </a:lnB>
                  </a:tcPr>
                </a:tc>
              </a:tr>
            </a:tbl>
          </a:graphicData>
        </a:graphic>
      </p:graphicFrame>
    </p:spTree>
    <p:extLst>
      <p:ext uri="{BB962C8B-B14F-4D97-AF65-F5344CB8AC3E}">
        <p14:creationId xmlns:p14="http://schemas.microsoft.com/office/powerpoint/2010/main" val="3832163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0183" y="1985772"/>
            <a:ext cx="7721600" cy="3594735"/>
            <a:chOff x="710183" y="1985772"/>
            <a:chExt cx="7721600" cy="3594735"/>
          </a:xfrm>
        </p:grpSpPr>
        <p:pic>
          <p:nvPicPr>
            <p:cNvPr id="3" name="object 3"/>
            <p:cNvPicPr/>
            <p:nvPr/>
          </p:nvPicPr>
          <p:blipFill>
            <a:blip r:embed="rId2" cstate="print"/>
            <a:stretch>
              <a:fillRect/>
            </a:stretch>
          </p:blipFill>
          <p:spPr>
            <a:xfrm>
              <a:off x="4911851" y="1985772"/>
              <a:ext cx="3519678" cy="3545586"/>
            </a:xfrm>
            <a:prstGeom prst="rect">
              <a:avLst/>
            </a:prstGeom>
          </p:spPr>
        </p:pic>
        <p:sp>
          <p:nvSpPr>
            <p:cNvPr id="4" name="object 4"/>
            <p:cNvSpPr/>
            <p:nvPr/>
          </p:nvSpPr>
          <p:spPr>
            <a:xfrm>
              <a:off x="4952999" y="2115000"/>
              <a:ext cx="3453765" cy="582295"/>
            </a:xfrm>
            <a:custGeom>
              <a:avLst/>
              <a:gdLst/>
              <a:ahLst/>
              <a:cxnLst/>
              <a:rect l="l" t="t" r="r" b="b"/>
              <a:pathLst>
                <a:path w="3453765" h="582294">
                  <a:moveTo>
                    <a:pt x="0" y="306508"/>
                  </a:moveTo>
                  <a:lnTo>
                    <a:pt x="58463" y="322948"/>
                  </a:lnTo>
                  <a:lnTo>
                    <a:pt x="108123" y="347655"/>
                  </a:lnTo>
                  <a:lnTo>
                    <a:pt x="154005" y="378456"/>
                  </a:lnTo>
                  <a:lnTo>
                    <a:pt x="201135" y="413180"/>
                  </a:lnTo>
                  <a:lnTo>
                    <a:pt x="226739" y="431333"/>
                  </a:lnTo>
                  <a:lnTo>
                    <a:pt x="285165" y="467866"/>
                  </a:lnTo>
                  <a:lnTo>
                    <a:pt x="319244" y="485703"/>
                  </a:lnTo>
                  <a:lnTo>
                    <a:pt x="357405" y="502890"/>
                  </a:lnTo>
                  <a:lnTo>
                    <a:pt x="400275" y="519157"/>
                  </a:lnTo>
                  <a:lnTo>
                    <a:pt x="448484" y="534233"/>
                  </a:lnTo>
                  <a:lnTo>
                    <a:pt x="502659" y="547844"/>
                  </a:lnTo>
                  <a:lnTo>
                    <a:pt x="563429" y="559721"/>
                  </a:lnTo>
                  <a:lnTo>
                    <a:pt x="631422" y="569591"/>
                  </a:lnTo>
                  <a:lnTo>
                    <a:pt x="707267" y="577183"/>
                  </a:lnTo>
                  <a:lnTo>
                    <a:pt x="791590" y="582225"/>
                  </a:lnTo>
                  <a:lnTo>
                    <a:pt x="837505" y="581977"/>
                  </a:lnTo>
                  <a:lnTo>
                    <a:pt x="884552" y="580663"/>
                  </a:lnTo>
                  <a:lnTo>
                    <a:pt x="932587" y="578268"/>
                  </a:lnTo>
                  <a:lnTo>
                    <a:pt x="981463" y="574775"/>
                  </a:lnTo>
                  <a:lnTo>
                    <a:pt x="1031035" y="570169"/>
                  </a:lnTo>
                  <a:lnTo>
                    <a:pt x="1081157" y="564436"/>
                  </a:lnTo>
                  <a:lnTo>
                    <a:pt x="1131683" y="557560"/>
                  </a:lnTo>
                  <a:lnTo>
                    <a:pt x="1182467" y="549525"/>
                  </a:lnTo>
                  <a:lnTo>
                    <a:pt x="1233363" y="540316"/>
                  </a:lnTo>
                  <a:lnTo>
                    <a:pt x="1284226" y="529918"/>
                  </a:lnTo>
                  <a:lnTo>
                    <a:pt x="1334908" y="518316"/>
                  </a:lnTo>
                  <a:lnTo>
                    <a:pt x="1385266" y="505493"/>
                  </a:lnTo>
                  <a:lnTo>
                    <a:pt x="1435152" y="491436"/>
                  </a:lnTo>
                  <a:lnTo>
                    <a:pt x="1484421" y="476128"/>
                  </a:lnTo>
                  <a:lnTo>
                    <a:pt x="1532927" y="459554"/>
                  </a:lnTo>
                  <a:lnTo>
                    <a:pt x="1580525" y="441699"/>
                  </a:lnTo>
                  <a:lnTo>
                    <a:pt x="1627067" y="422548"/>
                  </a:lnTo>
                  <a:lnTo>
                    <a:pt x="1672409" y="402085"/>
                  </a:lnTo>
                  <a:lnTo>
                    <a:pt x="1716404" y="380295"/>
                  </a:lnTo>
                  <a:lnTo>
                    <a:pt x="1756385" y="359456"/>
                  </a:lnTo>
                  <a:lnTo>
                    <a:pt x="1797882" y="337704"/>
                  </a:lnTo>
                  <a:lnTo>
                    <a:pt x="1840741" y="315227"/>
                  </a:lnTo>
                  <a:lnTo>
                    <a:pt x="1884808" y="292213"/>
                  </a:lnTo>
                  <a:lnTo>
                    <a:pt x="1929930" y="268850"/>
                  </a:lnTo>
                  <a:lnTo>
                    <a:pt x="1975952" y="245325"/>
                  </a:lnTo>
                  <a:lnTo>
                    <a:pt x="2022719" y="221827"/>
                  </a:lnTo>
                  <a:lnTo>
                    <a:pt x="2070078" y="198543"/>
                  </a:lnTo>
                  <a:lnTo>
                    <a:pt x="2117874" y="175661"/>
                  </a:lnTo>
                  <a:lnTo>
                    <a:pt x="2165953" y="153369"/>
                  </a:lnTo>
                  <a:lnTo>
                    <a:pt x="2214162" y="131855"/>
                  </a:lnTo>
                  <a:lnTo>
                    <a:pt x="2262345" y="111307"/>
                  </a:lnTo>
                  <a:lnTo>
                    <a:pt x="2310348" y="91912"/>
                  </a:lnTo>
                  <a:lnTo>
                    <a:pt x="2358018" y="73858"/>
                  </a:lnTo>
                  <a:lnTo>
                    <a:pt x="2405200" y="57333"/>
                  </a:lnTo>
                  <a:lnTo>
                    <a:pt x="2451740" y="42526"/>
                  </a:lnTo>
                  <a:lnTo>
                    <a:pt x="2497484" y="29623"/>
                  </a:lnTo>
                  <a:lnTo>
                    <a:pt x="2542277" y="18814"/>
                  </a:lnTo>
                  <a:lnTo>
                    <a:pt x="2585966" y="10284"/>
                  </a:lnTo>
                  <a:lnTo>
                    <a:pt x="2628396" y="4223"/>
                  </a:lnTo>
                  <a:lnTo>
                    <a:pt x="2669413" y="819"/>
                  </a:lnTo>
                  <a:lnTo>
                    <a:pt x="2749602" y="0"/>
                  </a:lnTo>
                  <a:lnTo>
                    <a:pt x="2823837" y="2600"/>
                  </a:lnTo>
                  <a:lnTo>
                    <a:pt x="2892426" y="8332"/>
                  </a:lnTo>
                  <a:lnTo>
                    <a:pt x="2955676" y="16909"/>
                  </a:lnTo>
                  <a:lnTo>
                    <a:pt x="3013898" y="28044"/>
                  </a:lnTo>
                  <a:lnTo>
                    <a:pt x="3067398" y="41449"/>
                  </a:lnTo>
                  <a:lnTo>
                    <a:pt x="3116485" y="56838"/>
                  </a:lnTo>
                  <a:lnTo>
                    <a:pt x="3161467" y="73923"/>
                  </a:lnTo>
                  <a:lnTo>
                    <a:pt x="3202654" y="92418"/>
                  </a:lnTo>
                  <a:lnTo>
                    <a:pt x="3240352" y="112033"/>
                  </a:lnTo>
                  <a:lnTo>
                    <a:pt x="3274872" y="132484"/>
                  </a:lnTo>
                  <a:lnTo>
                    <a:pt x="3335605" y="174741"/>
                  </a:lnTo>
                  <a:lnTo>
                    <a:pt x="3387321" y="216889"/>
                  </a:lnTo>
                  <a:lnTo>
                    <a:pt x="3432486" y="256633"/>
                  </a:lnTo>
                  <a:lnTo>
                    <a:pt x="3453383" y="274885"/>
                  </a:lnTo>
                </a:path>
              </a:pathLst>
            </a:custGeom>
            <a:ln w="9144">
              <a:solidFill>
                <a:srgbClr val="FFFFFF"/>
              </a:solidFill>
            </a:ln>
          </p:spPr>
          <p:txBody>
            <a:bodyPr wrap="square" lIns="0" tIns="0" rIns="0" bIns="0" rtlCol="0"/>
            <a:lstStyle/>
            <a:p>
              <a:endParaRPr/>
            </a:p>
          </p:txBody>
        </p:sp>
        <p:sp>
          <p:nvSpPr>
            <p:cNvPr id="5" name="object 5"/>
            <p:cNvSpPr/>
            <p:nvPr/>
          </p:nvSpPr>
          <p:spPr>
            <a:xfrm>
              <a:off x="4960619" y="5113147"/>
              <a:ext cx="3446145" cy="400685"/>
            </a:xfrm>
            <a:custGeom>
              <a:avLst/>
              <a:gdLst/>
              <a:ahLst/>
              <a:cxnLst/>
              <a:rect l="l" t="t" r="r" b="b"/>
              <a:pathLst>
                <a:path w="3446145" h="400685">
                  <a:moveTo>
                    <a:pt x="3445763" y="185927"/>
                  </a:moveTo>
                  <a:lnTo>
                    <a:pt x="3397788" y="157776"/>
                  </a:lnTo>
                  <a:lnTo>
                    <a:pt x="3348361" y="130767"/>
                  </a:lnTo>
                  <a:lnTo>
                    <a:pt x="3293180" y="105212"/>
                  </a:lnTo>
                  <a:lnTo>
                    <a:pt x="3227942" y="81426"/>
                  </a:lnTo>
                  <a:lnTo>
                    <a:pt x="3190208" y="70294"/>
                  </a:lnTo>
                  <a:lnTo>
                    <a:pt x="3148346" y="59722"/>
                  </a:lnTo>
                  <a:lnTo>
                    <a:pt x="3101818" y="49749"/>
                  </a:lnTo>
                  <a:lnTo>
                    <a:pt x="3050088" y="40414"/>
                  </a:lnTo>
                  <a:lnTo>
                    <a:pt x="2992617" y="31756"/>
                  </a:lnTo>
                  <a:lnTo>
                    <a:pt x="2928867" y="23815"/>
                  </a:lnTo>
                  <a:lnTo>
                    <a:pt x="2858300" y="16629"/>
                  </a:lnTo>
                  <a:lnTo>
                    <a:pt x="2780380" y="10239"/>
                  </a:lnTo>
                  <a:lnTo>
                    <a:pt x="2694567" y="4683"/>
                  </a:lnTo>
                  <a:lnTo>
                    <a:pt x="2600325" y="0"/>
                  </a:lnTo>
                  <a:lnTo>
                    <a:pt x="2547540" y="712"/>
                  </a:lnTo>
                  <a:lnTo>
                    <a:pt x="2496607" y="3386"/>
                  </a:lnTo>
                  <a:lnTo>
                    <a:pt x="2447278" y="7895"/>
                  </a:lnTo>
                  <a:lnTo>
                    <a:pt x="2399305" y="14114"/>
                  </a:lnTo>
                  <a:lnTo>
                    <a:pt x="2352442" y="21918"/>
                  </a:lnTo>
                  <a:lnTo>
                    <a:pt x="2306442" y="31180"/>
                  </a:lnTo>
                  <a:lnTo>
                    <a:pt x="2261056" y="41775"/>
                  </a:lnTo>
                  <a:lnTo>
                    <a:pt x="2216038" y="53578"/>
                  </a:lnTo>
                  <a:lnTo>
                    <a:pt x="2171141" y="66462"/>
                  </a:lnTo>
                  <a:lnTo>
                    <a:pt x="2126117" y="80303"/>
                  </a:lnTo>
                  <a:lnTo>
                    <a:pt x="2080719" y="94975"/>
                  </a:lnTo>
                  <a:lnTo>
                    <a:pt x="2034700" y="110353"/>
                  </a:lnTo>
                  <a:lnTo>
                    <a:pt x="1987813" y="126309"/>
                  </a:lnTo>
                  <a:lnTo>
                    <a:pt x="1939810" y="142720"/>
                  </a:lnTo>
                  <a:lnTo>
                    <a:pt x="1890444" y="159460"/>
                  </a:lnTo>
                  <a:lnTo>
                    <a:pt x="1839468" y="176402"/>
                  </a:lnTo>
                  <a:lnTo>
                    <a:pt x="1801359" y="189019"/>
                  </a:lnTo>
                  <a:lnTo>
                    <a:pt x="1762479" y="202104"/>
                  </a:lnTo>
                  <a:lnTo>
                    <a:pt x="1722783" y="215553"/>
                  </a:lnTo>
                  <a:lnTo>
                    <a:pt x="1682227" y="229259"/>
                  </a:lnTo>
                  <a:lnTo>
                    <a:pt x="1640769" y="243120"/>
                  </a:lnTo>
                  <a:lnTo>
                    <a:pt x="1598365" y="257028"/>
                  </a:lnTo>
                  <a:lnTo>
                    <a:pt x="1554971" y="270880"/>
                  </a:lnTo>
                  <a:lnTo>
                    <a:pt x="1510544" y="284571"/>
                  </a:lnTo>
                  <a:lnTo>
                    <a:pt x="1465041" y="297996"/>
                  </a:lnTo>
                  <a:lnTo>
                    <a:pt x="1418418" y="311050"/>
                  </a:lnTo>
                  <a:lnTo>
                    <a:pt x="1370631" y="323627"/>
                  </a:lnTo>
                  <a:lnTo>
                    <a:pt x="1321638" y="335624"/>
                  </a:lnTo>
                  <a:lnTo>
                    <a:pt x="1271394" y="346935"/>
                  </a:lnTo>
                  <a:lnTo>
                    <a:pt x="1219857" y="357455"/>
                  </a:lnTo>
                  <a:lnTo>
                    <a:pt x="1166983" y="367079"/>
                  </a:lnTo>
                  <a:lnTo>
                    <a:pt x="1112728" y="375703"/>
                  </a:lnTo>
                  <a:lnTo>
                    <a:pt x="1057050" y="383221"/>
                  </a:lnTo>
                  <a:lnTo>
                    <a:pt x="999904" y="389529"/>
                  </a:lnTo>
                  <a:lnTo>
                    <a:pt x="941247" y="394521"/>
                  </a:lnTo>
                  <a:lnTo>
                    <a:pt x="881035" y="398093"/>
                  </a:lnTo>
                  <a:lnTo>
                    <a:pt x="819227" y="400140"/>
                  </a:lnTo>
                  <a:lnTo>
                    <a:pt x="755776" y="400557"/>
                  </a:lnTo>
                  <a:lnTo>
                    <a:pt x="676373" y="399205"/>
                  </a:lnTo>
                  <a:lnTo>
                    <a:pt x="604171" y="396265"/>
                  </a:lnTo>
                  <a:lnTo>
                    <a:pt x="538604" y="391737"/>
                  </a:lnTo>
                  <a:lnTo>
                    <a:pt x="479104" y="385619"/>
                  </a:lnTo>
                  <a:lnTo>
                    <a:pt x="425106" y="377909"/>
                  </a:lnTo>
                  <a:lnTo>
                    <a:pt x="376043" y="368605"/>
                  </a:lnTo>
                  <a:lnTo>
                    <a:pt x="331347" y="357705"/>
                  </a:lnTo>
                  <a:lnTo>
                    <a:pt x="290454" y="345208"/>
                  </a:lnTo>
                  <a:lnTo>
                    <a:pt x="252795" y="331111"/>
                  </a:lnTo>
                  <a:lnTo>
                    <a:pt x="217805" y="315412"/>
                  </a:lnTo>
                  <a:lnTo>
                    <a:pt x="153564" y="279204"/>
                  </a:lnTo>
                  <a:lnTo>
                    <a:pt x="93198" y="236567"/>
                  </a:lnTo>
                  <a:lnTo>
                    <a:pt x="63052" y="212834"/>
                  </a:lnTo>
                  <a:lnTo>
                    <a:pt x="32174" y="187488"/>
                  </a:lnTo>
                  <a:lnTo>
                    <a:pt x="0" y="160527"/>
                  </a:lnTo>
                </a:path>
              </a:pathLst>
            </a:custGeom>
            <a:ln w="9144">
              <a:solidFill>
                <a:srgbClr val="000000"/>
              </a:solidFill>
            </a:ln>
          </p:spPr>
          <p:txBody>
            <a:bodyPr wrap="square" lIns="0" tIns="0" rIns="0" bIns="0" rtlCol="0"/>
            <a:lstStyle/>
            <a:p>
              <a:endParaRPr/>
            </a:p>
          </p:txBody>
        </p:sp>
        <p:pic>
          <p:nvPicPr>
            <p:cNvPr id="6" name="object 6"/>
            <p:cNvPicPr/>
            <p:nvPr/>
          </p:nvPicPr>
          <p:blipFill>
            <a:blip r:embed="rId3" cstate="print"/>
            <a:stretch>
              <a:fillRect/>
            </a:stretch>
          </p:blipFill>
          <p:spPr>
            <a:xfrm>
              <a:off x="737615" y="5023104"/>
              <a:ext cx="2350008" cy="167639"/>
            </a:xfrm>
            <a:prstGeom prst="rect">
              <a:avLst/>
            </a:prstGeom>
          </p:spPr>
        </p:pic>
        <p:pic>
          <p:nvPicPr>
            <p:cNvPr id="7" name="object 7"/>
            <p:cNvPicPr/>
            <p:nvPr/>
          </p:nvPicPr>
          <p:blipFill>
            <a:blip r:embed="rId4" cstate="print"/>
            <a:stretch>
              <a:fillRect/>
            </a:stretch>
          </p:blipFill>
          <p:spPr>
            <a:xfrm>
              <a:off x="710183" y="2034540"/>
              <a:ext cx="3736086" cy="3545586"/>
            </a:xfrm>
            <a:prstGeom prst="rect">
              <a:avLst/>
            </a:prstGeom>
          </p:spPr>
        </p:pic>
        <p:sp>
          <p:nvSpPr>
            <p:cNvPr id="8" name="object 8"/>
            <p:cNvSpPr/>
            <p:nvPr/>
          </p:nvSpPr>
          <p:spPr>
            <a:xfrm>
              <a:off x="751331" y="2163724"/>
              <a:ext cx="3668395" cy="582295"/>
            </a:xfrm>
            <a:custGeom>
              <a:avLst/>
              <a:gdLst/>
              <a:ahLst/>
              <a:cxnLst/>
              <a:rect l="l" t="t" r="r" b="b"/>
              <a:pathLst>
                <a:path w="3668395" h="582294">
                  <a:moveTo>
                    <a:pt x="0" y="306552"/>
                  </a:moveTo>
                  <a:lnTo>
                    <a:pt x="59414" y="322005"/>
                  </a:lnTo>
                  <a:lnTo>
                    <a:pt x="110112" y="345050"/>
                  </a:lnTo>
                  <a:lnTo>
                    <a:pt x="156706" y="373810"/>
                  </a:lnTo>
                  <a:lnTo>
                    <a:pt x="203807" y="406409"/>
                  </a:lnTo>
                  <a:lnTo>
                    <a:pt x="228989" y="423562"/>
                  </a:lnTo>
                  <a:lnTo>
                    <a:pt x="285500" y="458400"/>
                  </a:lnTo>
                  <a:lnTo>
                    <a:pt x="354048" y="492386"/>
                  </a:lnTo>
                  <a:lnTo>
                    <a:pt x="394278" y="508473"/>
                  </a:lnTo>
                  <a:lnTo>
                    <a:pt x="439247" y="523643"/>
                  </a:lnTo>
                  <a:lnTo>
                    <a:pt x="489531" y="537661"/>
                  </a:lnTo>
                  <a:lnTo>
                    <a:pt x="545708" y="550293"/>
                  </a:lnTo>
                  <a:lnTo>
                    <a:pt x="608353" y="561305"/>
                  </a:lnTo>
                  <a:lnTo>
                    <a:pt x="678044" y="570461"/>
                  </a:lnTo>
                  <a:lnTo>
                    <a:pt x="755356" y="577527"/>
                  </a:lnTo>
                  <a:lnTo>
                    <a:pt x="840867" y="582269"/>
                  </a:lnTo>
                  <a:lnTo>
                    <a:pt x="887177" y="582060"/>
                  </a:lnTo>
                  <a:lnTo>
                    <a:pt x="934579" y="580888"/>
                  </a:lnTo>
                  <a:lnTo>
                    <a:pt x="982941" y="578741"/>
                  </a:lnTo>
                  <a:lnTo>
                    <a:pt x="1032130" y="575606"/>
                  </a:lnTo>
                  <a:lnTo>
                    <a:pt x="1082012" y="571470"/>
                  </a:lnTo>
                  <a:lnTo>
                    <a:pt x="1132455" y="566320"/>
                  </a:lnTo>
                  <a:lnTo>
                    <a:pt x="1183326" y="560142"/>
                  </a:lnTo>
                  <a:lnTo>
                    <a:pt x="1234493" y="552923"/>
                  </a:lnTo>
                  <a:lnTo>
                    <a:pt x="1285823" y="544651"/>
                  </a:lnTo>
                  <a:lnTo>
                    <a:pt x="1337183" y="535311"/>
                  </a:lnTo>
                  <a:lnTo>
                    <a:pt x="1388439" y="524891"/>
                  </a:lnTo>
                  <a:lnTo>
                    <a:pt x="1439460" y="513379"/>
                  </a:lnTo>
                  <a:lnTo>
                    <a:pt x="1490113" y="500759"/>
                  </a:lnTo>
                  <a:lnTo>
                    <a:pt x="1540264" y="487020"/>
                  </a:lnTo>
                  <a:lnTo>
                    <a:pt x="1589782" y="472149"/>
                  </a:lnTo>
                  <a:lnTo>
                    <a:pt x="1638532" y="456131"/>
                  </a:lnTo>
                  <a:lnTo>
                    <a:pt x="1686383" y="438954"/>
                  </a:lnTo>
                  <a:lnTo>
                    <a:pt x="1733202" y="420606"/>
                  </a:lnTo>
                  <a:lnTo>
                    <a:pt x="1778856" y="401072"/>
                  </a:lnTo>
                  <a:lnTo>
                    <a:pt x="1823212" y="380339"/>
                  </a:lnTo>
                  <a:lnTo>
                    <a:pt x="1863708" y="360469"/>
                  </a:lnTo>
                  <a:lnTo>
                    <a:pt x="1905680" y="339759"/>
                  </a:lnTo>
                  <a:lnTo>
                    <a:pt x="1948985" y="318373"/>
                  </a:lnTo>
                  <a:lnTo>
                    <a:pt x="1993481" y="296474"/>
                  </a:lnTo>
                  <a:lnTo>
                    <a:pt x="2039025" y="274225"/>
                  </a:lnTo>
                  <a:lnTo>
                    <a:pt x="2085475" y="251791"/>
                  </a:lnTo>
                  <a:lnTo>
                    <a:pt x="2132689" y="229334"/>
                  </a:lnTo>
                  <a:lnTo>
                    <a:pt x="2180523" y="207018"/>
                  </a:lnTo>
                  <a:lnTo>
                    <a:pt x="2228834" y="185006"/>
                  </a:lnTo>
                  <a:lnTo>
                    <a:pt x="2277482" y="163461"/>
                  </a:lnTo>
                  <a:lnTo>
                    <a:pt x="2326322" y="142548"/>
                  </a:lnTo>
                  <a:lnTo>
                    <a:pt x="2375213" y="122428"/>
                  </a:lnTo>
                  <a:lnTo>
                    <a:pt x="2424011" y="103267"/>
                  </a:lnTo>
                  <a:lnTo>
                    <a:pt x="2472575" y="85226"/>
                  </a:lnTo>
                  <a:lnTo>
                    <a:pt x="2520761" y="68470"/>
                  </a:lnTo>
                  <a:lnTo>
                    <a:pt x="2568428" y="53161"/>
                  </a:lnTo>
                  <a:lnTo>
                    <a:pt x="2615432" y="39464"/>
                  </a:lnTo>
                  <a:lnTo>
                    <a:pt x="2661632" y="27541"/>
                  </a:lnTo>
                  <a:lnTo>
                    <a:pt x="2706883" y="17557"/>
                  </a:lnTo>
                  <a:lnTo>
                    <a:pt x="2751045" y="9673"/>
                  </a:lnTo>
                  <a:lnTo>
                    <a:pt x="2793974" y="4054"/>
                  </a:lnTo>
                  <a:lnTo>
                    <a:pt x="2835529" y="863"/>
                  </a:lnTo>
                  <a:lnTo>
                    <a:pt x="2916388" y="0"/>
                  </a:lnTo>
                  <a:lnTo>
                    <a:pt x="2991553" y="2218"/>
                  </a:lnTo>
                  <a:lnTo>
                    <a:pt x="3061302" y="7275"/>
                  </a:lnTo>
                  <a:lnTo>
                    <a:pt x="3125914" y="14926"/>
                  </a:lnTo>
                  <a:lnTo>
                    <a:pt x="3185668" y="24926"/>
                  </a:lnTo>
                  <a:lnTo>
                    <a:pt x="3240842" y="37033"/>
                  </a:lnTo>
                  <a:lnTo>
                    <a:pt x="3291716" y="51001"/>
                  </a:lnTo>
                  <a:lnTo>
                    <a:pt x="3338569" y="66586"/>
                  </a:lnTo>
                  <a:lnTo>
                    <a:pt x="3381678" y="83544"/>
                  </a:lnTo>
                  <a:lnTo>
                    <a:pt x="3421324" y="101632"/>
                  </a:lnTo>
                  <a:lnTo>
                    <a:pt x="3457785" y="120604"/>
                  </a:lnTo>
                  <a:lnTo>
                    <a:pt x="3491339" y="140216"/>
                  </a:lnTo>
                  <a:lnTo>
                    <a:pt x="3550844" y="180387"/>
                  </a:lnTo>
                  <a:lnTo>
                    <a:pt x="3602071" y="220189"/>
                  </a:lnTo>
                  <a:lnTo>
                    <a:pt x="3647249" y="257670"/>
                  </a:lnTo>
                  <a:lnTo>
                    <a:pt x="3668268" y="274929"/>
                  </a:lnTo>
                </a:path>
              </a:pathLst>
            </a:custGeom>
            <a:ln w="9144">
              <a:solidFill>
                <a:srgbClr val="FFFFFF"/>
              </a:solidFill>
            </a:ln>
          </p:spPr>
          <p:txBody>
            <a:bodyPr wrap="square" lIns="0" tIns="0" rIns="0" bIns="0" rtlCol="0"/>
            <a:lstStyle/>
            <a:p>
              <a:endParaRPr/>
            </a:p>
          </p:txBody>
        </p:sp>
        <p:sp>
          <p:nvSpPr>
            <p:cNvPr id="9" name="object 9"/>
            <p:cNvSpPr/>
            <p:nvPr/>
          </p:nvSpPr>
          <p:spPr>
            <a:xfrm>
              <a:off x="760475" y="5161914"/>
              <a:ext cx="3659504" cy="400685"/>
            </a:xfrm>
            <a:custGeom>
              <a:avLst/>
              <a:gdLst/>
              <a:ahLst/>
              <a:cxnLst/>
              <a:rect l="l" t="t" r="r" b="b"/>
              <a:pathLst>
                <a:path w="3659504" h="400685">
                  <a:moveTo>
                    <a:pt x="3659124" y="185928"/>
                  </a:moveTo>
                  <a:lnTo>
                    <a:pt x="3610863" y="159232"/>
                  </a:lnTo>
                  <a:lnTo>
                    <a:pt x="3561430" y="133547"/>
                  </a:lnTo>
                  <a:lnTo>
                    <a:pt x="3506941" y="109137"/>
                  </a:lnTo>
                  <a:lnTo>
                    <a:pt x="3443513" y="86271"/>
                  </a:lnTo>
                  <a:lnTo>
                    <a:pt x="3367264" y="65214"/>
                  </a:lnTo>
                  <a:lnTo>
                    <a:pt x="3323117" y="55447"/>
                  </a:lnTo>
                  <a:lnTo>
                    <a:pt x="3274310" y="46233"/>
                  </a:lnTo>
                  <a:lnTo>
                    <a:pt x="3220355" y="37605"/>
                  </a:lnTo>
                  <a:lnTo>
                    <a:pt x="3160768" y="29595"/>
                  </a:lnTo>
                  <a:lnTo>
                    <a:pt x="3095063" y="22238"/>
                  </a:lnTo>
                  <a:lnTo>
                    <a:pt x="3022756" y="15567"/>
                  </a:lnTo>
                  <a:lnTo>
                    <a:pt x="2943359" y="9614"/>
                  </a:lnTo>
                  <a:lnTo>
                    <a:pt x="2856390" y="4414"/>
                  </a:lnTo>
                  <a:lnTo>
                    <a:pt x="2761361" y="0"/>
                  </a:lnTo>
                  <a:lnTo>
                    <a:pt x="2708546" y="615"/>
                  </a:lnTo>
                  <a:lnTo>
                    <a:pt x="2657487" y="2974"/>
                  </a:lnTo>
                  <a:lnTo>
                    <a:pt x="2607964" y="6972"/>
                  </a:lnTo>
                  <a:lnTo>
                    <a:pt x="2559760" y="12504"/>
                  </a:lnTo>
                  <a:lnTo>
                    <a:pt x="2512655" y="19466"/>
                  </a:lnTo>
                  <a:lnTo>
                    <a:pt x="2466429" y="27752"/>
                  </a:lnTo>
                  <a:lnTo>
                    <a:pt x="2420865" y="37259"/>
                  </a:lnTo>
                  <a:lnTo>
                    <a:pt x="2375742" y="47881"/>
                  </a:lnTo>
                  <a:lnTo>
                    <a:pt x="2330842" y="59514"/>
                  </a:lnTo>
                  <a:lnTo>
                    <a:pt x="2285946" y="72053"/>
                  </a:lnTo>
                  <a:lnTo>
                    <a:pt x="2240835" y="85393"/>
                  </a:lnTo>
                  <a:lnTo>
                    <a:pt x="2195290" y="99430"/>
                  </a:lnTo>
                  <a:lnTo>
                    <a:pt x="2149091" y="114060"/>
                  </a:lnTo>
                  <a:lnTo>
                    <a:pt x="2102021" y="129176"/>
                  </a:lnTo>
                  <a:lnTo>
                    <a:pt x="2053859" y="144675"/>
                  </a:lnTo>
                  <a:lnTo>
                    <a:pt x="2004387" y="160452"/>
                  </a:lnTo>
                  <a:lnTo>
                    <a:pt x="1953387" y="176403"/>
                  </a:lnTo>
                  <a:lnTo>
                    <a:pt x="1914694" y="188460"/>
                  </a:lnTo>
                  <a:lnTo>
                    <a:pt x="1875251" y="200951"/>
                  </a:lnTo>
                  <a:lnTo>
                    <a:pt x="1835020" y="213782"/>
                  </a:lnTo>
                  <a:lnTo>
                    <a:pt x="1793959" y="226862"/>
                  </a:lnTo>
                  <a:lnTo>
                    <a:pt x="1752028" y="240099"/>
                  </a:lnTo>
                  <a:lnTo>
                    <a:pt x="1709186" y="253401"/>
                  </a:lnTo>
                  <a:lnTo>
                    <a:pt x="1665394" y="266677"/>
                  </a:lnTo>
                  <a:lnTo>
                    <a:pt x="1620611" y="279834"/>
                  </a:lnTo>
                  <a:lnTo>
                    <a:pt x="1574796" y="292781"/>
                  </a:lnTo>
                  <a:lnTo>
                    <a:pt x="1527910" y="305427"/>
                  </a:lnTo>
                  <a:lnTo>
                    <a:pt x="1479912" y="317678"/>
                  </a:lnTo>
                  <a:lnTo>
                    <a:pt x="1430761" y="329444"/>
                  </a:lnTo>
                  <a:lnTo>
                    <a:pt x="1380418" y="340632"/>
                  </a:lnTo>
                  <a:lnTo>
                    <a:pt x="1328841" y="351151"/>
                  </a:lnTo>
                  <a:lnTo>
                    <a:pt x="1275992" y="360909"/>
                  </a:lnTo>
                  <a:lnTo>
                    <a:pt x="1221828" y="369814"/>
                  </a:lnTo>
                  <a:lnTo>
                    <a:pt x="1166311" y="377775"/>
                  </a:lnTo>
                  <a:lnTo>
                    <a:pt x="1109399" y="384699"/>
                  </a:lnTo>
                  <a:lnTo>
                    <a:pt x="1051052" y="390494"/>
                  </a:lnTo>
                  <a:lnTo>
                    <a:pt x="991231" y="395070"/>
                  </a:lnTo>
                  <a:lnTo>
                    <a:pt x="929894" y="398333"/>
                  </a:lnTo>
                  <a:lnTo>
                    <a:pt x="867001" y="400193"/>
                  </a:lnTo>
                  <a:lnTo>
                    <a:pt x="802512" y="400558"/>
                  </a:lnTo>
                  <a:lnTo>
                    <a:pt x="718206" y="399205"/>
                  </a:lnTo>
                  <a:lnTo>
                    <a:pt x="641543" y="396265"/>
                  </a:lnTo>
                  <a:lnTo>
                    <a:pt x="571923" y="391737"/>
                  </a:lnTo>
                  <a:lnTo>
                    <a:pt x="508745" y="385619"/>
                  </a:lnTo>
                  <a:lnTo>
                    <a:pt x="451407" y="377909"/>
                  </a:lnTo>
                  <a:lnTo>
                    <a:pt x="399307" y="368605"/>
                  </a:lnTo>
                  <a:lnTo>
                    <a:pt x="351845" y="357705"/>
                  </a:lnTo>
                  <a:lnTo>
                    <a:pt x="308420" y="345208"/>
                  </a:lnTo>
                  <a:lnTo>
                    <a:pt x="268429" y="331111"/>
                  </a:lnTo>
                  <a:lnTo>
                    <a:pt x="231271" y="315412"/>
                  </a:lnTo>
                  <a:lnTo>
                    <a:pt x="196346" y="298110"/>
                  </a:lnTo>
                  <a:lnTo>
                    <a:pt x="163052" y="279204"/>
                  </a:lnTo>
                  <a:lnTo>
                    <a:pt x="130788" y="258690"/>
                  </a:lnTo>
                  <a:lnTo>
                    <a:pt x="98952" y="236567"/>
                  </a:lnTo>
                  <a:lnTo>
                    <a:pt x="66942" y="212834"/>
                  </a:lnTo>
                  <a:lnTo>
                    <a:pt x="34159" y="187488"/>
                  </a:lnTo>
                  <a:lnTo>
                    <a:pt x="0" y="160528"/>
                  </a:lnTo>
                </a:path>
              </a:pathLst>
            </a:custGeom>
            <a:ln w="9144">
              <a:solidFill>
                <a:srgbClr val="000000"/>
              </a:solidFill>
            </a:ln>
          </p:spPr>
          <p:txBody>
            <a:bodyPr wrap="square" lIns="0" tIns="0" rIns="0" bIns="0" rtlCol="0"/>
            <a:lstStyle/>
            <a:p>
              <a:endParaRPr/>
            </a:p>
          </p:txBody>
        </p:sp>
      </p:grpSp>
      <p:sp>
        <p:nvSpPr>
          <p:cNvPr id="10" name="object 10"/>
          <p:cNvSpPr txBox="1"/>
          <p:nvPr/>
        </p:nvSpPr>
        <p:spPr>
          <a:xfrm>
            <a:off x="1158036" y="2732001"/>
            <a:ext cx="2812415" cy="757259"/>
          </a:xfrm>
          <a:prstGeom prst="rect">
            <a:avLst/>
          </a:prstGeom>
        </p:spPr>
        <p:txBody>
          <a:bodyPr vert="horz" wrap="square" lIns="0" tIns="135255" rIns="0" bIns="0" rtlCol="0">
            <a:spAutoFit/>
          </a:bodyPr>
          <a:lstStyle/>
          <a:p>
            <a:pPr algn="ctr">
              <a:lnSpc>
                <a:spcPct val="100000"/>
              </a:lnSpc>
              <a:spcBef>
                <a:spcPts val="1065"/>
              </a:spcBef>
            </a:pPr>
            <a:r>
              <a:rPr sz="1600" b="1" spc="-15" dirty="0">
                <a:solidFill>
                  <a:srgbClr val="FFFFFF"/>
                </a:solidFill>
                <a:latin typeface="Calibri"/>
                <a:cs typeface="Calibri"/>
              </a:rPr>
              <a:t>Модельна </a:t>
            </a:r>
            <a:r>
              <a:rPr sz="1600" b="1" spc="-5" dirty="0">
                <a:solidFill>
                  <a:srgbClr val="FFFFFF"/>
                </a:solidFill>
                <a:latin typeface="Calibri"/>
                <a:cs typeface="Calibri"/>
              </a:rPr>
              <a:t>навчальна</a:t>
            </a:r>
            <a:r>
              <a:rPr sz="1600" b="1" spc="-25" dirty="0">
                <a:solidFill>
                  <a:srgbClr val="FFFFFF"/>
                </a:solidFill>
                <a:latin typeface="Calibri"/>
                <a:cs typeface="Calibri"/>
              </a:rPr>
              <a:t> </a:t>
            </a:r>
            <a:r>
              <a:rPr sz="1600" b="1" spc="-5" dirty="0">
                <a:solidFill>
                  <a:srgbClr val="FFFFFF"/>
                </a:solidFill>
                <a:latin typeface="Calibri"/>
                <a:cs typeface="Calibri"/>
              </a:rPr>
              <a:t>програма</a:t>
            </a:r>
            <a:endParaRPr sz="1600" dirty="0">
              <a:latin typeface="Calibri"/>
              <a:cs typeface="Calibri"/>
            </a:endParaRPr>
          </a:p>
          <a:p>
            <a:pPr algn="ctr">
              <a:spcBef>
                <a:spcPts val="960"/>
              </a:spcBef>
            </a:pPr>
            <a:r>
              <a:rPr sz="1600" b="1" spc="-5" dirty="0" smtClean="0">
                <a:solidFill>
                  <a:srgbClr val="FFFFFF"/>
                </a:solidFill>
                <a:latin typeface="Calibri"/>
                <a:cs typeface="Calibri"/>
              </a:rPr>
              <a:t>«</a:t>
            </a:r>
            <a:r>
              <a:rPr lang="uk-UA" sz="1600" b="1" spc="-5" dirty="0" smtClean="0">
                <a:solidFill>
                  <a:srgbClr val="FFFFFF"/>
                </a:solidFill>
                <a:latin typeface="Calibri"/>
                <a:cs typeface="Calibri"/>
              </a:rPr>
              <a:t>Хімія</a:t>
            </a:r>
            <a:r>
              <a:rPr sz="1600" b="1" spc="-5" dirty="0" smtClean="0">
                <a:solidFill>
                  <a:srgbClr val="FFFFFF"/>
                </a:solidFill>
                <a:latin typeface="Calibri"/>
                <a:cs typeface="Calibri"/>
              </a:rPr>
              <a:t>.</a:t>
            </a:r>
            <a:r>
              <a:rPr sz="1600" b="1" spc="-30" dirty="0" smtClean="0">
                <a:solidFill>
                  <a:srgbClr val="FFFFFF"/>
                </a:solidFill>
                <a:latin typeface="Calibri"/>
                <a:cs typeface="Calibri"/>
              </a:rPr>
              <a:t> </a:t>
            </a:r>
            <a:r>
              <a:rPr lang="uk-UA" sz="1600" b="1" spc="-30" dirty="0" smtClean="0">
                <a:solidFill>
                  <a:srgbClr val="FFFFFF"/>
                </a:solidFill>
                <a:latin typeface="Calibri"/>
                <a:cs typeface="Calibri"/>
              </a:rPr>
              <a:t>7-9</a:t>
            </a:r>
            <a:r>
              <a:rPr sz="1600" b="1" spc="-10" dirty="0" smtClean="0">
                <a:solidFill>
                  <a:srgbClr val="FFFFFF"/>
                </a:solidFill>
                <a:latin typeface="Calibri"/>
                <a:cs typeface="Calibri"/>
              </a:rPr>
              <a:t> </a:t>
            </a:r>
            <a:r>
              <a:rPr sz="1600" b="1" spc="-5" dirty="0" err="1" smtClean="0">
                <a:solidFill>
                  <a:srgbClr val="FFFFFF"/>
                </a:solidFill>
                <a:latin typeface="Calibri"/>
                <a:cs typeface="Calibri"/>
              </a:rPr>
              <a:t>класи</a:t>
            </a:r>
            <a:r>
              <a:rPr lang="ru-RU" sz="1600" b="1" spc="-5" dirty="0" smtClean="0">
                <a:solidFill>
                  <a:srgbClr val="FFFFFF"/>
                </a:solidFill>
                <a:cs typeface="Calibri"/>
              </a:rPr>
              <a:t>»</a:t>
            </a:r>
            <a:endParaRPr lang="ru-RU" sz="1600" dirty="0">
              <a:cs typeface="Calibri"/>
            </a:endParaRPr>
          </a:p>
        </p:txBody>
      </p:sp>
      <p:sp>
        <p:nvSpPr>
          <p:cNvPr id="11" name="object 11"/>
          <p:cNvSpPr txBox="1"/>
          <p:nvPr/>
        </p:nvSpPr>
        <p:spPr>
          <a:xfrm>
            <a:off x="1078978" y="3632135"/>
            <a:ext cx="2970530" cy="1002839"/>
          </a:xfrm>
          <a:prstGeom prst="rect">
            <a:avLst/>
          </a:prstGeom>
        </p:spPr>
        <p:txBody>
          <a:bodyPr vert="horz" wrap="square" lIns="0" tIns="134620" rIns="0" bIns="0" rtlCol="0">
            <a:spAutoFit/>
          </a:bodyPr>
          <a:lstStyle/>
          <a:p>
            <a:pPr marL="12700" marR="5080" algn="ctr">
              <a:lnSpc>
                <a:spcPct val="100000"/>
              </a:lnSpc>
              <a:spcBef>
                <a:spcPts val="960"/>
              </a:spcBef>
            </a:pPr>
            <a:r>
              <a:rPr sz="1600" b="1" spc="-5" dirty="0" err="1" smtClean="0">
                <a:solidFill>
                  <a:srgbClr val="FFFFFF"/>
                </a:solidFill>
                <a:latin typeface="Calibri"/>
                <a:cs typeface="Calibri"/>
              </a:rPr>
              <a:t>для</a:t>
            </a:r>
            <a:r>
              <a:rPr sz="1600" b="1" spc="10" dirty="0" smtClean="0">
                <a:solidFill>
                  <a:srgbClr val="FFFFFF"/>
                </a:solidFill>
                <a:latin typeface="Calibri"/>
                <a:cs typeface="Calibri"/>
              </a:rPr>
              <a:t> </a:t>
            </a:r>
            <a:r>
              <a:rPr sz="1600" b="1" spc="-5" dirty="0">
                <a:solidFill>
                  <a:srgbClr val="FFFFFF"/>
                </a:solidFill>
                <a:latin typeface="Calibri"/>
                <a:cs typeface="Calibri"/>
              </a:rPr>
              <a:t>закладів</a:t>
            </a:r>
            <a:r>
              <a:rPr sz="1600" b="1" spc="-15" dirty="0">
                <a:solidFill>
                  <a:srgbClr val="FFFFFF"/>
                </a:solidFill>
                <a:latin typeface="Calibri"/>
                <a:cs typeface="Calibri"/>
              </a:rPr>
              <a:t> </a:t>
            </a:r>
            <a:r>
              <a:rPr sz="1600" b="1" spc="-5" dirty="0">
                <a:solidFill>
                  <a:srgbClr val="FFFFFF"/>
                </a:solidFill>
                <a:latin typeface="Calibri"/>
                <a:cs typeface="Calibri"/>
              </a:rPr>
              <a:t>загальної </a:t>
            </a:r>
            <a:r>
              <a:rPr sz="1600" b="1" spc="-10" dirty="0">
                <a:solidFill>
                  <a:srgbClr val="FFFFFF"/>
                </a:solidFill>
                <a:latin typeface="Calibri"/>
                <a:cs typeface="Calibri"/>
              </a:rPr>
              <a:t>середньої </a:t>
            </a:r>
            <a:r>
              <a:rPr sz="1600" b="1" spc="-350" dirty="0">
                <a:solidFill>
                  <a:srgbClr val="FFFFFF"/>
                </a:solidFill>
                <a:latin typeface="Calibri"/>
                <a:cs typeface="Calibri"/>
              </a:rPr>
              <a:t> </a:t>
            </a:r>
            <a:r>
              <a:rPr sz="1600" b="1" spc="-5" dirty="0">
                <a:solidFill>
                  <a:srgbClr val="FFFFFF"/>
                </a:solidFill>
                <a:latin typeface="Calibri"/>
                <a:cs typeface="Calibri"/>
              </a:rPr>
              <a:t>освіти</a:t>
            </a:r>
            <a:endParaRPr sz="1600" dirty="0">
              <a:latin typeface="Calibri"/>
              <a:cs typeface="Calibri"/>
            </a:endParaRPr>
          </a:p>
          <a:p>
            <a:pPr marL="530225">
              <a:lnSpc>
                <a:spcPct val="100000"/>
              </a:lnSpc>
              <a:spcBef>
                <a:spcPts val="960"/>
              </a:spcBef>
            </a:pPr>
            <a:r>
              <a:rPr sz="1600" b="1" spc="-20" dirty="0">
                <a:solidFill>
                  <a:srgbClr val="FFFFFF"/>
                </a:solidFill>
                <a:latin typeface="Calibri"/>
                <a:cs typeface="Calibri"/>
              </a:rPr>
              <a:t>(авт. </a:t>
            </a:r>
            <a:r>
              <a:rPr lang="uk-UA" sz="1600" b="1" spc="-15" dirty="0" err="1" smtClean="0">
                <a:solidFill>
                  <a:srgbClr val="FFFFFF"/>
                </a:solidFill>
                <a:latin typeface="Calibri"/>
                <a:cs typeface="Calibri"/>
              </a:rPr>
              <a:t>Лашевська</a:t>
            </a:r>
            <a:r>
              <a:rPr lang="uk-UA" sz="1600" b="1" spc="-15" dirty="0" smtClean="0">
                <a:solidFill>
                  <a:srgbClr val="FFFFFF"/>
                </a:solidFill>
                <a:latin typeface="Calibri"/>
                <a:cs typeface="Calibri"/>
              </a:rPr>
              <a:t> Г.А.</a:t>
            </a:r>
            <a:r>
              <a:rPr sz="1600" b="1" spc="-10" dirty="0" smtClean="0">
                <a:solidFill>
                  <a:srgbClr val="FFFFFF"/>
                </a:solidFill>
                <a:latin typeface="Calibri"/>
                <a:cs typeface="Calibri"/>
              </a:rPr>
              <a:t>)</a:t>
            </a:r>
            <a:endParaRPr sz="1600" dirty="0">
              <a:latin typeface="Calibri"/>
              <a:cs typeface="Calibri"/>
            </a:endParaRPr>
          </a:p>
        </p:txBody>
      </p:sp>
      <p:grpSp>
        <p:nvGrpSpPr>
          <p:cNvPr id="12" name="object 12"/>
          <p:cNvGrpSpPr/>
          <p:nvPr/>
        </p:nvGrpSpPr>
        <p:grpSpPr>
          <a:xfrm>
            <a:off x="925067" y="1883664"/>
            <a:ext cx="4502785" cy="1606550"/>
            <a:chOff x="925067" y="1883664"/>
            <a:chExt cx="4502785" cy="1606550"/>
          </a:xfrm>
        </p:grpSpPr>
        <p:pic>
          <p:nvPicPr>
            <p:cNvPr id="13" name="object 13"/>
            <p:cNvPicPr/>
            <p:nvPr/>
          </p:nvPicPr>
          <p:blipFill>
            <a:blip r:embed="rId5" cstate="print"/>
            <a:stretch>
              <a:fillRect/>
            </a:stretch>
          </p:blipFill>
          <p:spPr>
            <a:xfrm>
              <a:off x="993647" y="2529840"/>
              <a:ext cx="594360" cy="176784"/>
            </a:xfrm>
            <a:prstGeom prst="rect">
              <a:avLst/>
            </a:prstGeom>
          </p:spPr>
        </p:pic>
        <p:pic>
          <p:nvPicPr>
            <p:cNvPr id="14" name="object 14"/>
            <p:cNvPicPr/>
            <p:nvPr/>
          </p:nvPicPr>
          <p:blipFill>
            <a:blip r:embed="rId6" cstate="print"/>
            <a:stretch>
              <a:fillRect/>
            </a:stretch>
          </p:blipFill>
          <p:spPr>
            <a:xfrm>
              <a:off x="925067" y="1883664"/>
              <a:ext cx="720851" cy="758951"/>
            </a:xfrm>
            <a:prstGeom prst="rect">
              <a:avLst/>
            </a:prstGeom>
          </p:spPr>
        </p:pic>
        <p:pic>
          <p:nvPicPr>
            <p:cNvPr id="15" name="object 15"/>
            <p:cNvPicPr/>
            <p:nvPr/>
          </p:nvPicPr>
          <p:blipFill>
            <a:blip r:embed="rId7" cstate="print"/>
            <a:stretch>
              <a:fillRect/>
            </a:stretch>
          </p:blipFill>
          <p:spPr>
            <a:xfrm>
              <a:off x="925067" y="1883664"/>
              <a:ext cx="716280" cy="760476"/>
            </a:xfrm>
            <a:prstGeom prst="rect">
              <a:avLst/>
            </a:prstGeom>
          </p:spPr>
        </p:pic>
        <p:pic>
          <p:nvPicPr>
            <p:cNvPr id="16" name="object 16"/>
            <p:cNvPicPr/>
            <p:nvPr/>
          </p:nvPicPr>
          <p:blipFill>
            <a:blip r:embed="rId8" cstate="print"/>
            <a:stretch>
              <a:fillRect/>
            </a:stretch>
          </p:blipFill>
          <p:spPr>
            <a:xfrm>
              <a:off x="3497579" y="3464052"/>
              <a:ext cx="1930146" cy="12699"/>
            </a:xfrm>
            <a:prstGeom prst="rect">
              <a:avLst/>
            </a:prstGeom>
          </p:spPr>
        </p:pic>
        <p:sp>
          <p:nvSpPr>
            <p:cNvPr id="17" name="object 17"/>
            <p:cNvSpPr/>
            <p:nvPr/>
          </p:nvSpPr>
          <p:spPr>
            <a:xfrm>
              <a:off x="3479291" y="3483864"/>
              <a:ext cx="1917700" cy="0"/>
            </a:xfrm>
            <a:custGeom>
              <a:avLst/>
              <a:gdLst/>
              <a:ahLst/>
              <a:cxnLst/>
              <a:rect l="l" t="t" r="r" b="b"/>
              <a:pathLst>
                <a:path w="1917700">
                  <a:moveTo>
                    <a:pt x="0" y="0"/>
                  </a:moveTo>
                  <a:lnTo>
                    <a:pt x="1917192" y="0"/>
                  </a:lnTo>
                </a:path>
              </a:pathLst>
            </a:custGeom>
            <a:ln w="12192">
              <a:solidFill>
                <a:srgbClr val="FFFFFF"/>
              </a:solidFill>
              <a:prstDash val="dot"/>
            </a:ln>
          </p:spPr>
          <p:txBody>
            <a:bodyPr wrap="square" lIns="0" tIns="0" rIns="0" bIns="0" rtlCol="0"/>
            <a:lstStyle/>
            <a:p>
              <a:endParaRPr/>
            </a:p>
          </p:txBody>
        </p:sp>
      </p:grpSp>
      <p:sp>
        <p:nvSpPr>
          <p:cNvPr id="18" name="object 18"/>
          <p:cNvSpPr txBox="1"/>
          <p:nvPr/>
        </p:nvSpPr>
        <p:spPr>
          <a:xfrm>
            <a:off x="5277993" y="2693129"/>
            <a:ext cx="2812415" cy="756920"/>
          </a:xfrm>
          <a:prstGeom prst="rect">
            <a:avLst/>
          </a:prstGeom>
        </p:spPr>
        <p:txBody>
          <a:bodyPr vert="horz" wrap="square" lIns="0" tIns="134620" rIns="0" bIns="0" rtlCol="0">
            <a:spAutoFit/>
          </a:bodyPr>
          <a:lstStyle/>
          <a:p>
            <a:pPr marL="12700" algn="ctr">
              <a:lnSpc>
                <a:spcPct val="100000"/>
              </a:lnSpc>
              <a:spcBef>
                <a:spcPts val="1060"/>
              </a:spcBef>
            </a:pPr>
            <a:r>
              <a:rPr sz="1600" b="1" spc="-15" dirty="0">
                <a:solidFill>
                  <a:srgbClr val="FFFFFF"/>
                </a:solidFill>
                <a:latin typeface="Calibri"/>
                <a:cs typeface="Calibri"/>
              </a:rPr>
              <a:t>Модельна</a:t>
            </a:r>
            <a:r>
              <a:rPr sz="1600" b="1" spc="-20" dirty="0">
                <a:solidFill>
                  <a:srgbClr val="FFFFFF"/>
                </a:solidFill>
                <a:latin typeface="Calibri"/>
                <a:cs typeface="Calibri"/>
              </a:rPr>
              <a:t> </a:t>
            </a:r>
            <a:r>
              <a:rPr sz="1600" b="1" spc="-5" dirty="0">
                <a:solidFill>
                  <a:srgbClr val="FFFFFF"/>
                </a:solidFill>
                <a:latin typeface="Calibri"/>
                <a:cs typeface="Calibri"/>
              </a:rPr>
              <a:t>навчальна</a:t>
            </a:r>
            <a:r>
              <a:rPr sz="1600" b="1" spc="-30" dirty="0">
                <a:solidFill>
                  <a:srgbClr val="FFFFFF"/>
                </a:solidFill>
                <a:latin typeface="Calibri"/>
                <a:cs typeface="Calibri"/>
              </a:rPr>
              <a:t> </a:t>
            </a:r>
            <a:r>
              <a:rPr sz="1600" b="1" spc="-5" dirty="0">
                <a:solidFill>
                  <a:srgbClr val="FFFFFF"/>
                </a:solidFill>
                <a:latin typeface="Calibri"/>
                <a:cs typeface="Calibri"/>
              </a:rPr>
              <a:t>програма</a:t>
            </a:r>
            <a:endParaRPr sz="1600" dirty="0">
              <a:latin typeface="Calibri"/>
              <a:cs typeface="Calibri"/>
            </a:endParaRPr>
          </a:p>
          <a:p>
            <a:pPr marL="79375" algn="ctr">
              <a:lnSpc>
                <a:spcPct val="100000"/>
              </a:lnSpc>
              <a:spcBef>
                <a:spcPts val="960"/>
              </a:spcBef>
            </a:pPr>
            <a:r>
              <a:rPr sz="1600" b="1" spc="-10" dirty="0" smtClean="0">
                <a:solidFill>
                  <a:srgbClr val="FFFFFF"/>
                </a:solidFill>
                <a:latin typeface="Calibri"/>
                <a:cs typeface="Calibri"/>
              </a:rPr>
              <a:t>«</a:t>
            </a:r>
            <a:r>
              <a:rPr lang="uk-UA" sz="1600" b="1" spc="-10" dirty="0" smtClean="0">
                <a:solidFill>
                  <a:srgbClr val="FFFFFF"/>
                </a:solidFill>
                <a:latin typeface="Calibri"/>
                <a:cs typeface="Calibri"/>
              </a:rPr>
              <a:t>Хімія</a:t>
            </a:r>
            <a:r>
              <a:rPr sz="1600" b="1" spc="-5" dirty="0" smtClean="0">
                <a:solidFill>
                  <a:srgbClr val="FFFFFF"/>
                </a:solidFill>
                <a:latin typeface="Calibri"/>
                <a:cs typeface="Calibri"/>
              </a:rPr>
              <a:t>.</a:t>
            </a:r>
            <a:r>
              <a:rPr sz="1600" b="1" spc="-25" dirty="0" smtClean="0">
                <a:solidFill>
                  <a:srgbClr val="FFFFFF"/>
                </a:solidFill>
                <a:latin typeface="Calibri"/>
                <a:cs typeface="Calibri"/>
              </a:rPr>
              <a:t> </a:t>
            </a:r>
            <a:r>
              <a:rPr lang="uk-UA" sz="1600" b="1" spc="-25" dirty="0" smtClean="0">
                <a:solidFill>
                  <a:srgbClr val="FFFFFF"/>
                </a:solidFill>
                <a:latin typeface="Calibri"/>
                <a:cs typeface="Calibri"/>
              </a:rPr>
              <a:t>7</a:t>
            </a:r>
            <a:r>
              <a:rPr sz="1600" b="1" spc="-5" dirty="0" smtClean="0">
                <a:solidFill>
                  <a:srgbClr val="FFFFFF"/>
                </a:solidFill>
                <a:latin typeface="Calibri"/>
                <a:cs typeface="Calibri"/>
              </a:rPr>
              <a:t>-</a:t>
            </a:r>
            <a:r>
              <a:rPr lang="uk-UA" sz="1600" b="1" spc="-5" dirty="0" smtClean="0">
                <a:solidFill>
                  <a:srgbClr val="FFFFFF"/>
                </a:solidFill>
                <a:latin typeface="Calibri"/>
                <a:cs typeface="Calibri"/>
              </a:rPr>
              <a:t>9</a:t>
            </a:r>
            <a:r>
              <a:rPr sz="1600" b="1" spc="10" dirty="0" smtClean="0">
                <a:solidFill>
                  <a:srgbClr val="FFFFFF"/>
                </a:solidFill>
                <a:latin typeface="Calibri"/>
                <a:cs typeface="Calibri"/>
              </a:rPr>
              <a:t> </a:t>
            </a:r>
            <a:r>
              <a:rPr sz="1600" b="1" spc="-5" dirty="0" err="1" smtClean="0">
                <a:solidFill>
                  <a:srgbClr val="FFFFFF"/>
                </a:solidFill>
                <a:latin typeface="Calibri"/>
                <a:cs typeface="Calibri"/>
              </a:rPr>
              <a:t>класи</a:t>
            </a:r>
            <a:r>
              <a:rPr lang="ru-RU" sz="1600" b="1" spc="-5" dirty="0">
                <a:solidFill>
                  <a:srgbClr val="FFFFFF"/>
                </a:solidFill>
                <a:cs typeface="Calibri"/>
              </a:rPr>
              <a:t>»</a:t>
            </a:r>
            <a:endParaRPr sz="1600" dirty="0">
              <a:latin typeface="Calibri"/>
              <a:cs typeface="Calibri"/>
            </a:endParaRPr>
          </a:p>
        </p:txBody>
      </p:sp>
      <p:sp>
        <p:nvSpPr>
          <p:cNvPr id="20" name="object 20"/>
          <p:cNvSpPr txBox="1"/>
          <p:nvPr/>
        </p:nvSpPr>
        <p:spPr>
          <a:xfrm>
            <a:off x="5119878" y="3758565"/>
            <a:ext cx="2970530" cy="879087"/>
          </a:xfrm>
          <a:prstGeom prst="rect">
            <a:avLst/>
          </a:prstGeom>
        </p:spPr>
        <p:txBody>
          <a:bodyPr vert="horz" wrap="square" lIns="0" tIns="12065" rIns="0" bIns="0" rtlCol="0">
            <a:spAutoFit/>
          </a:bodyPr>
          <a:lstStyle/>
          <a:p>
            <a:pPr algn="ctr">
              <a:lnSpc>
                <a:spcPct val="100000"/>
              </a:lnSpc>
              <a:spcBef>
                <a:spcPts val="95"/>
              </a:spcBef>
            </a:pPr>
            <a:r>
              <a:rPr sz="1600" b="1" spc="-5" dirty="0">
                <a:solidFill>
                  <a:srgbClr val="FFFFFF"/>
                </a:solidFill>
                <a:latin typeface="Calibri"/>
                <a:cs typeface="Calibri"/>
              </a:rPr>
              <a:t>для</a:t>
            </a:r>
            <a:r>
              <a:rPr sz="1600" b="1" spc="10" dirty="0">
                <a:solidFill>
                  <a:srgbClr val="FFFFFF"/>
                </a:solidFill>
                <a:latin typeface="Calibri"/>
                <a:cs typeface="Calibri"/>
              </a:rPr>
              <a:t> </a:t>
            </a:r>
            <a:r>
              <a:rPr sz="1600" b="1" spc="-5" dirty="0">
                <a:solidFill>
                  <a:srgbClr val="FFFFFF"/>
                </a:solidFill>
                <a:latin typeface="Calibri"/>
                <a:cs typeface="Calibri"/>
              </a:rPr>
              <a:t>закладів</a:t>
            </a:r>
            <a:r>
              <a:rPr sz="1600" b="1" spc="-15" dirty="0">
                <a:solidFill>
                  <a:srgbClr val="FFFFFF"/>
                </a:solidFill>
                <a:latin typeface="Calibri"/>
                <a:cs typeface="Calibri"/>
              </a:rPr>
              <a:t> </a:t>
            </a:r>
            <a:r>
              <a:rPr sz="1600" b="1" spc="-5" dirty="0">
                <a:solidFill>
                  <a:srgbClr val="FFFFFF"/>
                </a:solidFill>
                <a:latin typeface="Calibri"/>
                <a:cs typeface="Calibri"/>
              </a:rPr>
              <a:t>загальної </a:t>
            </a:r>
            <a:r>
              <a:rPr sz="1600" b="1" spc="-10" dirty="0">
                <a:solidFill>
                  <a:srgbClr val="FFFFFF"/>
                </a:solidFill>
                <a:latin typeface="Calibri"/>
                <a:cs typeface="Calibri"/>
              </a:rPr>
              <a:t>середньої</a:t>
            </a:r>
            <a:endParaRPr sz="1600" dirty="0">
              <a:latin typeface="Calibri"/>
              <a:cs typeface="Calibri"/>
            </a:endParaRPr>
          </a:p>
          <a:p>
            <a:pPr algn="ctr">
              <a:lnSpc>
                <a:spcPct val="100000"/>
              </a:lnSpc>
              <a:spcBef>
                <a:spcPts val="5"/>
              </a:spcBef>
            </a:pPr>
            <a:r>
              <a:rPr sz="1600" b="1" spc="-5" dirty="0">
                <a:solidFill>
                  <a:srgbClr val="FFFFFF"/>
                </a:solidFill>
                <a:latin typeface="Calibri"/>
                <a:cs typeface="Calibri"/>
              </a:rPr>
              <a:t>освіти</a:t>
            </a:r>
            <a:endParaRPr sz="1600" dirty="0">
              <a:latin typeface="Calibri"/>
              <a:cs typeface="Calibri"/>
            </a:endParaRPr>
          </a:p>
          <a:p>
            <a:pPr marL="186055" marR="179070" algn="ctr">
              <a:lnSpc>
                <a:spcPct val="100000"/>
              </a:lnSpc>
              <a:spcBef>
                <a:spcPts val="960"/>
              </a:spcBef>
            </a:pPr>
            <a:r>
              <a:rPr sz="1600" b="1" spc="-20" dirty="0">
                <a:solidFill>
                  <a:srgbClr val="FFFFFF"/>
                </a:solidFill>
                <a:latin typeface="Calibri"/>
                <a:cs typeface="Calibri"/>
              </a:rPr>
              <a:t>(</a:t>
            </a:r>
            <a:r>
              <a:rPr sz="1600" b="1" spc="-20" dirty="0" err="1">
                <a:solidFill>
                  <a:srgbClr val="FFFFFF"/>
                </a:solidFill>
                <a:latin typeface="Calibri"/>
                <a:cs typeface="Calibri"/>
              </a:rPr>
              <a:t>авт</a:t>
            </a:r>
            <a:r>
              <a:rPr sz="1600" b="1" spc="-20" dirty="0" smtClean="0">
                <a:solidFill>
                  <a:srgbClr val="FFFFFF"/>
                </a:solidFill>
                <a:latin typeface="Calibri"/>
                <a:cs typeface="Calibri"/>
              </a:rPr>
              <a:t>.</a:t>
            </a:r>
            <a:r>
              <a:rPr lang="uk-UA" sz="1600" b="1" spc="-20" dirty="0" smtClean="0">
                <a:solidFill>
                  <a:srgbClr val="FFFFFF"/>
                </a:solidFill>
                <a:latin typeface="Calibri"/>
                <a:cs typeface="Calibri"/>
              </a:rPr>
              <a:t> Григорович О.В. </a:t>
            </a:r>
            <a:r>
              <a:rPr sz="1600" b="1" spc="-5" dirty="0" smtClean="0">
                <a:solidFill>
                  <a:srgbClr val="FFFFFF"/>
                </a:solidFill>
                <a:latin typeface="Calibri"/>
                <a:cs typeface="Calibri"/>
              </a:rPr>
              <a:t>)</a:t>
            </a:r>
            <a:endParaRPr sz="1600" dirty="0">
              <a:latin typeface="Calibri"/>
              <a:cs typeface="Calibri"/>
            </a:endParaRPr>
          </a:p>
        </p:txBody>
      </p:sp>
      <p:grpSp>
        <p:nvGrpSpPr>
          <p:cNvPr id="21" name="object 21"/>
          <p:cNvGrpSpPr/>
          <p:nvPr/>
        </p:nvGrpSpPr>
        <p:grpSpPr>
          <a:xfrm>
            <a:off x="6185915" y="1839467"/>
            <a:ext cx="741045" cy="822960"/>
            <a:chOff x="6185915" y="1839467"/>
            <a:chExt cx="741045" cy="822960"/>
          </a:xfrm>
        </p:grpSpPr>
        <p:pic>
          <p:nvPicPr>
            <p:cNvPr id="22" name="object 22"/>
            <p:cNvPicPr/>
            <p:nvPr/>
          </p:nvPicPr>
          <p:blipFill>
            <a:blip r:embed="rId9" cstate="print"/>
            <a:stretch>
              <a:fillRect/>
            </a:stretch>
          </p:blipFill>
          <p:spPr>
            <a:xfrm>
              <a:off x="6298933" y="1852939"/>
              <a:ext cx="563302" cy="261655"/>
            </a:xfrm>
            <a:prstGeom prst="rect">
              <a:avLst/>
            </a:prstGeom>
          </p:spPr>
        </p:pic>
        <p:pic>
          <p:nvPicPr>
            <p:cNvPr id="23" name="object 23"/>
            <p:cNvPicPr/>
            <p:nvPr/>
          </p:nvPicPr>
          <p:blipFill>
            <a:blip r:embed="rId10" cstate="print"/>
            <a:stretch>
              <a:fillRect/>
            </a:stretch>
          </p:blipFill>
          <p:spPr>
            <a:xfrm>
              <a:off x="6256019" y="2484119"/>
              <a:ext cx="609600" cy="178308"/>
            </a:xfrm>
            <a:prstGeom prst="rect">
              <a:avLst/>
            </a:prstGeom>
          </p:spPr>
        </p:pic>
        <p:pic>
          <p:nvPicPr>
            <p:cNvPr id="24" name="object 24"/>
            <p:cNvPicPr/>
            <p:nvPr/>
          </p:nvPicPr>
          <p:blipFill>
            <a:blip r:embed="rId11" cstate="print"/>
            <a:stretch>
              <a:fillRect/>
            </a:stretch>
          </p:blipFill>
          <p:spPr>
            <a:xfrm>
              <a:off x="6185915" y="1839467"/>
              <a:ext cx="740663" cy="758951"/>
            </a:xfrm>
            <a:prstGeom prst="rect">
              <a:avLst/>
            </a:prstGeom>
          </p:spPr>
        </p:pic>
        <p:pic>
          <p:nvPicPr>
            <p:cNvPr id="25" name="object 25"/>
            <p:cNvPicPr/>
            <p:nvPr/>
          </p:nvPicPr>
          <p:blipFill>
            <a:blip r:embed="rId12" cstate="print"/>
            <a:stretch>
              <a:fillRect/>
            </a:stretch>
          </p:blipFill>
          <p:spPr>
            <a:xfrm>
              <a:off x="6185915" y="1839467"/>
              <a:ext cx="736091" cy="760476"/>
            </a:xfrm>
            <a:prstGeom prst="rect">
              <a:avLst/>
            </a:prstGeom>
          </p:spPr>
        </p:pic>
      </p:grpSp>
      <p:sp>
        <p:nvSpPr>
          <p:cNvPr id="26" name="object 26"/>
          <p:cNvSpPr txBox="1">
            <a:spLocks noGrp="1"/>
          </p:cNvSpPr>
          <p:nvPr>
            <p:ph type="title"/>
          </p:nvPr>
        </p:nvSpPr>
        <p:spPr>
          <a:xfrm>
            <a:off x="1058367" y="220472"/>
            <a:ext cx="7026909" cy="635000"/>
          </a:xfrm>
          <a:prstGeom prst="rect">
            <a:avLst/>
          </a:prstGeom>
        </p:spPr>
        <p:txBody>
          <a:bodyPr vert="horz" wrap="square" lIns="0" tIns="12065" rIns="0" bIns="0" rtlCol="0">
            <a:spAutoFit/>
          </a:bodyPr>
          <a:lstStyle/>
          <a:p>
            <a:pPr marL="12700">
              <a:lnSpc>
                <a:spcPct val="100000"/>
              </a:lnSpc>
              <a:spcBef>
                <a:spcPts val="95"/>
              </a:spcBef>
            </a:pPr>
            <a:r>
              <a:rPr sz="4000" spc="-25" dirty="0">
                <a:solidFill>
                  <a:srgbClr val="354E0F"/>
                </a:solidFill>
              </a:rPr>
              <a:t>Модельні</a:t>
            </a:r>
            <a:r>
              <a:rPr sz="4000" spc="-10" dirty="0">
                <a:solidFill>
                  <a:srgbClr val="354E0F"/>
                </a:solidFill>
              </a:rPr>
              <a:t> </a:t>
            </a:r>
            <a:r>
              <a:rPr sz="4000" spc="-20" dirty="0">
                <a:solidFill>
                  <a:srgbClr val="354E0F"/>
                </a:solidFill>
              </a:rPr>
              <a:t>навчальні</a:t>
            </a:r>
            <a:r>
              <a:rPr sz="4000" spc="-25" dirty="0">
                <a:solidFill>
                  <a:srgbClr val="354E0F"/>
                </a:solidFill>
              </a:rPr>
              <a:t> </a:t>
            </a:r>
            <a:r>
              <a:rPr sz="4000" spc="-10" dirty="0">
                <a:solidFill>
                  <a:srgbClr val="354E0F"/>
                </a:solidFill>
              </a:rPr>
              <a:t>програми</a:t>
            </a:r>
            <a:endParaRPr sz="4000"/>
          </a:p>
        </p:txBody>
      </p:sp>
      <p:sp>
        <p:nvSpPr>
          <p:cNvPr id="27" name="object 27"/>
          <p:cNvSpPr txBox="1"/>
          <p:nvPr/>
        </p:nvSpPr>
        <p:spPr>
          <a:xfrm>
            <a:off x="6033008" y="6584543"/>
            <a:ext cx="3014980" cy="254000"/>
          </a:xfrm>
          <a:prstGeom prst="rect">
            <a:avLst/>
          </a:prstGeom>
        </p:spPr>
        <p:txBody>
          <a:bodyPr vert="horz" wrap="square" lIns="0" tIns="0" rIns="0" bIns="0" rtlCol="0">
            <a:spAutoFit/>
          </a:bodyPr>
          <a:lstStyle/>
          <a:p>
            <a:pPr marL="12700">
              <a:lnSpc>
                <a:spcPts val="1810"/>
              </a:lnSpc>
            </a:pPr>
            <a:r>
              <a:rPr sz="1800" u="heavy" spc="-10" dirty="0">
                <a:solidFill>
                  <a:srgbClr val="6B9F24"/>
                </a:solidFill>
                <a:uFill>
                  <a:solidFill>
                    <a:srgbClr val="6B9F24"/>
                  </a:solidFill>
                </a:uFill>
                <a:latin typeface="Calibri"/>
                <a:cs typeface="Calibri"/>
                <a:hlinkClick r:id="rId13"/>
              </a:rPr>
              <a:t>http://presentation-creation.ru/</a:t>
            </a:r>
            <a:endParaRPr sz="1800">
              <a:latin typeface="Calibri"/>
              <a:cs typeface="Calibri"/>
            </a:endParaRPr>
          </a:p>
        </p:txBody>
      </p:sp>
    </p:spTree>
    <p:extLst>
      <p:ext uri="{BB962C8B-B14F-4D97-AF65-F5344CB8AC3E}">
        <p14:creationId xmlns:p14="http://schemas.microsoft.com/office/powerpoint/2010/main" val="1976596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 xmlns:a16="http://schemas.microsoft.com/office/drawing/2014/main" id="{5459BE65-3CE6-4EDB-A162-BFE2FBC99CF1}"/>
              </a:ext>
            </a:extLst>
          </p:cNvPr>
          <p:cNvSpPr>
            <a:spLocks noChangeArrowheads="1"/>
          </p:cNvSpPr>
          <p:nvPr/>
        </p:nvSpPr>
        <p:spPr bwMode="auto">
          <a:xfrm flipV="1">
            <a:off x="687067" y="827043"/>
            <a:ext cx="854082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r>
            <a:br>
              <a:rPr kumimoji="0" lang="ru-RU" altLang="ru-RU" sz="12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ru-RU" altLang="ru-RU" sz="600" b="0" i="0" u="none" strike="noStrike" cap="none" normalizeH="0" baseline="0">
                <a:ln>
                  <a:noFill/>
                </a:ln>
                <a:solidFill>
                  <a:schemeClr val="tx1"/>
                </a:solidFill>
                <a:effectLst/>
              </a:rPr>
              <a:t/>
            </a:r>
            <a:br>
              <a:rPr kumimoji="0" lang="ru-RU" altLang="ru-RU" sz="600" b="0" i="0" u="none" strike="noStrike" cap="none" normalizeH="0" baseline="0">
                <a:ln>
                  <a:noFill/>
                </a:ln>
                <a:solidFill>
                  <a:schemeClr val="tx1"/>
                </a:solidFill>
                <a:effectLst/>
              </a:rPr>
            </a:br>
            <a:endParaRPr kumimoji="0" lang="ru-RU" altLang="ru-RU"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2" name="Прямоугольник 1"/>
          <p:cNvSpPr/>
          <p:nvPr/>
        </p:nvSpPr>
        <p:spPr>
          <a:xfrm>
            <a:off x="111158" y="23843"/>
            <a:ext cx="8575642" cy="1938992"/>
          </a:xfrm>
          <a:prstGeom prst="rect">
            <a:avLst/>
          </a:prstGeom>
        </p:spPr>
        <p:txBody>
          <a:bodyPr wrap="square">
            <a:spAutoFit/>
          </a:bodyPr>
          <a:lstStyle/>
          <a:p>
            <a:pPr algn="ctr"/>
            <a:r>
              <a:rPr lang="ru-RU" sz="2800" dirty="0" err="1">
                <a:solidFill>
                  <a:srgbClr val="0041B6"/>
                </a:solidFill>
              </a:rPr>
              <a:t>Модельна</a:t>
            </a:r>
            <a:r>
              <a:rPr lang="ru-RU" sz="2800" dirty="0">
                <a:solidFill>
                  <a:srgbClr val="0041B6"/>
                </a:solidFill>
              </a:rPr>
              <a:t> </a:t>
            </a:r>
            <a:r>
              <a:rPr lang="ru-RU" sz="2800" dirty="0" err="1">
                <a:solidFill>
                  <a:srgbClr val="0041B6"/>
                </a:solidFill>
              </a:rPr>
              <a:t>навчальна</a:t>
            </a:r>
            <a:r>
              <a:rPr lang="ru-RU" sz="2800" dirty="0">
                <a:solidFill>
                  <a:srgbClr val="0041B6"/>
                </a:solidFill>
              </a:rPr>
              <a:t> </a:t>
            </a:r>
            <a:r>
              <a:rPr lang="ru-RU" sz="2800" dirty="0" err="1">
                <a:solidFill>
                  <a:srgbClr val="0041B6"/>
                </a:solidFill>
              </a:rPr>
              <a:t>програма</a:t>
            </a:r>
            <a:r>
              <a:rPr lang="ru-RU" sz="2800" dirty="0">
                <a:solidFill>
                  <a:srgbClr val="0041B6"/>
                </a:solidFill>
              </a:rPr>
              <a:t> </a:t>
            </a:r>
            <a:r>
              <a:rPr lang="ru-RU" sz="2800" dirty="0" smtClean="0">
                <a:solidFill>
                  <a:srgbClr val="0041B6"/>
                </a:solidFill>
              </a:rPr>
              <a:t>«</a:t>
            </a:r>
            <a:r>
              <a:rPr lang="ru-RU" sz="2800" dirty="0" err="1">
                <a:solidFill>
                  <a:srgbClr val="0041B6"/>
                </a:solidFill>
              </a:rPr>
              <a:t>Хімія</a:t>
            </a:r>
            <a:r>
              <a:rPr lang="ru-RU" sz="2800" dirty="0">
                <a:solidFill>
                  <a:srgbClr val="0041B6"/>
                </a:solidFill>
              </a:rPr>
              <a:t>. 7–9 </a:t>
            </a:r>
            <a:r>
              <a:rPr lang="ru-RU" sz="2800" dirty="0" err="1">
                <a:solidFill>
                  <a:srgbClr val="0041B6"/>
                </a:solidFill>
              </a:rPr>
              <a:t>класи</a:t>
            </a:r>
            <a:r>
              <a:rPr lang="ru-RU" sz="2800" dirty="0">
                <a:solidFill>
                  <a:srgbClr val="0041B6"/>
                </a:solidFill>
              </a:rPr>
              <a:t>» </a:t>
            </a:r>
          </a:p>
          <a:p>
            <a:pPr algn="ctr"/>
            <a:r>
              <a:rPr lang="ru-RU" sz="2800" dirty="0">
                <a:solidFill>
                  <a:srgbClr val="0041B6"/>
                </a:solidFill>
              </a:rPr>
              <a:t>для </a:t>
            </a:r>
            <a:r>
              <a:rPr lang="ru-RU" sz="2800" dirty="0" err="1">
                <a:solidFill>
                  <a:srgbClr val="0041B6"/>
                </a:solidFill>
              </a:rPr>
              <a:t>закладів</a:t>
            </a:r>
            <a:r>
              <a:rPr lang="ru-RU" sz="2800" dirty="0">
                <a:solidFill>
                  <a:srgbClr val="0041B6"/>
                </a:solidFill>
              </a:rPr>
              <a:t> </a:t>
            </a:r>
            <a:r>
              <a:rPr lang="ru-RU" sz="2800" dirty="0" err="1">
                <a:solidFill>
                  <a:srgbClr val="0041B6"/>
                </a:solidFill>
              </a:rPr>
              <a:t>загальної</a:t>
            </a:r>
            <a:r>
              <a:rPr lang="ru-RU" sz="2800" dirty="0">
                <a:solidFill>
                  <a:srgbClr val="0041B6"/>
                </a:solidFill>
              </a:rPr>
              <a:t> </a:t>
            </a:r>
            <a:r>
              <a:rPr lang="ru-RU" sz="2800" dirty="0" err="1">
                <a:solidFill>
                  <a:srgbClr val="0041B6"/>
                </a:solidFill>
              </a:rPr>
              <a:t>середньої</a:t>
            </a:r>
            <a:r>
              <a:rPr lang="ru-RU" sz="2800" dirty="0">
                <a:solidFill>
                  <a:srgbClr val="0041B6"/>
                </a:solidFill>
              </a:rPr>
              <a:t> </a:t>
            </a:r>
            <a:r>
              <a:rPr lang="ru-RU" sz="2800" dirty="0" err="1">
                <a:solidFill>
                  <a:srgbClr val="0041B6"/>
                </a:solidFill>
              </a:rPr>
              <a:t>освіти</a:t>
            </a:r>
            <a:r>
              <a:rPr lang="ru-RU" sz="2800" dirty="0">
                <a:solidFill>
                  <a:srgbClr val="0041B6"/>
                </a:solidFill>
              </a:rPr>
              <a:t> </a:t>
            </a:r>
          </a:p>
          <a:p>
            <a:pPr algn="ctr"/>
            <a:r>
              <a:rPr lang="ru-RU" sz="2800" dirty="0">
                <a:solidFill>
                  <a:srgbClr val="0041B6"/>
                </a:solidFill>
              </a:rPr>
              <a:t>(авт. </a:t>
            </a:r>
            <a:r>
              <a:rPr lang="ru-RU" sz="2800" dirty="0" err="1">
                <a:solidFill>
                  <a:srgbClr val="0041B6"/>
                </a:solidFill>
              </a:rPr>
              <a:t>Лашевська</a:t>
            </a:r>
            <a:r>
              <a:rPr lang="ru-RU" sz="2800" dirty="0">
                <a:solidFill>
                  <a:srgbClr val="0041B6"/>
                </a:solidFill>
              </a:rPr>
              <a:t> Г. А.) </a:t>
            </a:r>
            <a:endParaRPr lang="ru-RU" dirty="0">
              <a:solidFill>
                <a:srgbClr val="0041B6"/>
              </a:solidFill>
            </a:endParaRPr>
          </a:p>
          <a:p>
            <a:pPr algn="ctr"/>
            <a:r>
              <a:rPr lang="ru-RU" dirty="0">
                <a:solidFill>
                  <a:srgbClr val="0041B6"/>
                </a:solidFill>
              </a:rPr>
              <a:t>«Рекомендовано </a:t>
            </a:r>
            <a:r>
              <a:rPr lang="ru-RU" dirty="0" err="1">
                <a:solidFill>
                  <a:srgbClr val="0041B6"/>
                </a:solidFill>
              </a:rPr>
              <a:t>Міністерством</a:t>
            </a:r>
            <a:r>
              <a:rPr lang="ru-RU" dirty="0">
                <a:solidFill>
                  <a:srgbClr val="0041B6"/>
                </a:solidFill>
              </a:rPr>
              <a:t> </a:t>
            </a:r>
            <a:r>
              <a:rPr lang="ru-RU" dirty="0" err="1">
                <a:solidFill>
                  <a:srgbClr val="0041B6"/>
                </a:solidFill>
              </a:rPr>
              <a:t>освіти</a:t>
            </a:r>
            <a:r>
              <a:rPr lang="ru-RU" dirty="0">
                <a:solidFill>
                  <a:srgbClr val="0041B6"/>
                </a:solidFill>
              </a:rPr>
              <a:t> і науки </a:t>
            </a:r>
            <a:r>
              <a:rPr lang="ru-RU" dirty="0" err="1">
                <a:solidFill>
                  <a:srgbClr val="0041B6"/>
                </a:solidFill>
              </a:rPr>
              <a:t>України</a:t>
            </a:r>
            <a:r>
              <a:rPr lang="ru-RU" dirty="0">
                <a:solidFill>
                  <a:srgbClr val="0041B6"/>
                </a:solidFill>
              </a:rPr>
              <a:t>» </a:t>
            </a:r>
          </a:p>
          <a:p>
            <a:pPr algn="ctr"/>
            <a:r>
              <a:rPr lang="ru-RU" dirty="0">
                <a:solidFill>
                  <a:srgbClr val="0041B6"/>
                </a:solidFill>
              </a:rPr>
              <a:t>(наказ </a:t>
            </a:r>
            <a:r>
              <a:rPr lang="ru-RU" dirty="0" err="1">
                <a:solidFill>
                  <a:srgbClr val="0041B6"/>
                </a:solidFill>
              </a:rPr>
              <a:t>Міністерства</a:t>
            </a:r>
            <a:r>
              <a:rPr lang="ru-RU" dirty="0">
                <a:solidFill>
                  <a:srgbClr val="0041B6"/>
                </a:solidFill>
              </a:rPr>
              <a:t> </a:t>
            </a:r>
            <a:r>
              <a:rPr lang="ru-RU" dirty="0" err="1">
                <a:solidFill>
                  <a:srgbClr val="0041B6"/>
                </a:solidFill>
              </a:rPr>
              <a:t>освіти</a:t>
            </a:r>
            <a:r>
              <a:rPr lang="ru-RU" dirty="0">
                <a:solidFill>
                  <a:srgbClr val="0041B6"/>
                </a:solidFill>
              </a:rPr>
              <a:t> і науки </a:t>
            </a:r>
            <a:r>
              <a:rPr lang="ru-RU" dirty="0" err="1">
                <a:solidFill>
                  <a:srgbClr val="0041B6"/>
                </a:solidFill>
              </a:rPr>
              <a:t>України</a:t>
            </a:r>
            <a:r>
              <a:rPr lang="ru-RU" dirty="0">
                <a:solidFill>
                  <a:srgbClr val="0041B6"/>
                </a:solidFill>
              </a:rPr>
              <a:t> </a:t>
            </a:r>
            <a:r>
              <a:rPr lang="ru-RU" dirty="0" err="1">
                <a:solidFill>
                  <a:srgbClr val="0041B6"/>
                </a:solidFill>
              </a:rPr>
              <a:t>від</a:t>
            </a:r>
            <a:r>
              <a:rPr lang="ru-RU" dirty="0">
                <a:solidFill>
                  <a:srgbClr val="0041B6"/>
                </a:solidFill>
              </a:rPr>
              <a:t> 16 </a:t>
            </a:r>
            <a:r>
              <a:rPr lang="ru-RU" dirty="0" err="1">
                <a:solidFill>
                  <a:srgbClr val="0041B6"/>
                </a:solidFill>
              </a:rPr>
              <a:t>серпня</a:t>
            </a:r>
            <a:r>
              <a:rPr lang="ru-RU" dirty="0">
                <a:solidFill>
                  <a:srgbClr val="0041B6"/>
                </a:solidFill>
              </a:rPr>
              <a:t> 2023 року № 1001) </a:t>
            </a:r>
          </a:p>
        </p:txBody>
      </p:sp>
      <p:sp>
        <p:nvSpPr>
          <p:cNvPr id="4" name="Прямоугольник 3"/>
          <p:cNvSpPr/>
          <p:nvPr/>
        </p:nvSpPr>
        <p:spPr>
          <a:xfrm>
            <a:off x="838200" y="2176760"/>
            <a:ext cx="7162800" cy="369332"/>
          </a:xfrm>
          <a:prstGeom prst="rect">
            <a:avLst/>
          </a:prstGeom>
        </p:spPr>
        <p:txBody>
          <a:bodyPr wrap="square">
            <a:spAutoFit/>
          </a:bodyPr>
          <a:lstStyle/>
          <a:p>
            <a:r>
              <a:rPr lang="ru-RU" dirty="0" err="1"/>
              <a:t>Орієнтовна</a:t>
            </a:r>
            <a:r>
              <a:rPr lang="ru-RU" dirty="0"/>
              <a:t> </a:t>
            </a:r>
            <a:r>
              <a:rPr lang="ru-RU" dirty="0" err="1"/>
              <a:t>послідовність</a:t>
            </a:r>
            <a:r>
              <a:rPr lang="ru-RU" dirty="0"/>
              <a:t> тем за роками </a:t>
            </a:r>
            <a:r>
              <a:rPr lang="ru-RU" dirty="0" err="1"/>
              <a:t>навчання</a:t>
            </a:r>
            <a:r>
              <a:rPr lang="ru-RU" dirty="0"/>
              <a:t> </a:t>
            </a:r>
            <a:r>
              <a:rPr lang="ru-RU" dirty="0" err="1"/>
              <a:t>така</a:t>
            </a:r>
            <a:r>
              <a:rPr lang="ru-RU" dirty="0"/>
              <a:t>: </a:t>
            </a:r>
          </a:p>
        </p:txBody>
      </p:sp>
      <p:graphicFrame>
        <p:nvGraphicFramePr>
          <p:cNvPr id="5" name="Таблица 4"/>
          <p:cNvGraphicFramePr>
            <a:graphicFrameLocks noGrp="1"/>
          </p:cNvGraphicFramePr>
          <p:nvPr>
            <p:extLst>
              <p:ext uri="{D42A27DB-BD31-4B8C-83A1-F6EECF244321}">
                <p14:modId xmlns:p14="http://schemas.microsoft.com/office/powerpoint/2010/main" val="4025959361"/>
              </p:ext>
            </p:extLst>
          </p:nvPr>
        </p:nvGraphicFramePr>
        <p:xfrm>
          <a:off x="111158" y="2546092"/>
          <a:ext cx="8872822" cy="3937000"/>
        </p:xfrm>
        <a:graphic>
          <a:graphicData uri="http://schemas.openxmlformats.org/drawingml/2006/table">
            <a:tbl>
              <a:tblPr firstRow="1" bandRow="1">
                <a:tableStyleId>{5C22544A-7EE6-4342-B048-85BDC9FD1C3A}</a:tableStyleId>
              </a:tblPr>
              <a:tblGrid>
                <a:gridCol w="878478"/>
                <a:gridCol w="7994344"/>
              </a:tblGrid>
              <a:tr h="370840">
                <a:tc>
                  <a:txBody>
                    <a:bodyPr/>
                    <a:lstStyle/>
                    <a:p>
                      <a:r>
                        <a:rPr lang="uk-UA" dirty="0" smtClean="0"/>
                        <a:t>Клас</a:t>
                      </a:r>
                      <a:endParaRPr lang="ru-RU" dirty="0"/>
                    </a:p>
                  </a:txBody>
                  <a:tcPr/>
                </a:tc>
                <a:tc>
                  <a:txBody>
                    <a:bodyPr/>
                    <a:lstStyle/>
                    <a:p>
                      <a:r>
                        <a:rPr lang="uk-UA" dirty="0" smtClean="0"/>
                        <a:t>Зміст хімічного складника природничої освітньої галузі</a:t>
                      </a:r>
                      <a:endParaRPr lang="ru-RU" dirty="0"/>
                    </a:p>
                  </a:txBody>
                  <a:tcPr/>
                </a:tc>
              </a:tr>
              <a:tr h="370840">
                <a:tc>
                  <a:txBody>
                    <a:bodyPr/>
                    <a:lstStyle/>
                    <a:p>
                      <a:r>
                        <a:rPr lang="uk-UA" dirty="0" smtClean="0"/>
                        <a:t>7</a:t>
                      </a:r>
                      <a:endParaRPr lang="ru-RU" dirty="0"/>
                    </a:p>
                  </a:txBody>
                  <a:tcPr/>
                </a:tc>
                <a:tc>
                  <a:txBody>
                    <a:bodyPr/>
                    <a:lstStyle/>
                    <a:p>
                      <a:pPr marL="342900" indent="-342900">
                        <a:buAutoNum type="arabicPeriod"/>
                      </a:pPr>
                      <a:r>
                        <a:rPr lang="uk-UA" dirty="0" smtClean="0"/>
                        <a:t>Здобуваємо і застосовуємо хімічні знання безпечно.</a:t>
                      </a:r>
                    </a:p>
                    <a:p>
                      <a:pPr marL="342900" indent="-342900">
                        <a:buAutoNum type="arabicPeriod"/>
                      </a:pPr>
                      <a:r>
                        <a:rPr lang="uk-UA" dirty="0" smtClean="0"/>
                        <a:t>Досліджуємо й моделюємо речовини, механічні суміші й системи речовин.</a:t>
                      </a:r>
                    </a:p>
                    <a:p>
                      <a:pPr marL="342900" indent="-342900">
                        <a:buAutoNum type="arabicPeriod"/>
                      </a:pPr>
                      <a:r>
                        <a:rPr lang="uk-UA" dirty="0" smtClean="0"/>
                        <a:t>Досліджуємо й класифікуємо речовини.</a:t>
                      </a:r>
                    </a:p>
                  </a:txBody>
                  <a:tcPr/>
                </a:tc>
              </a:tr>
              <a:tr h="370840">
                <a:tc>
                  <a:txBody>
                    <a:bodyPr/>
                    <a:lstStyle/>
                    <a:p>
                      <a:r>
                        <a:rPr lang="uk-UA" dirty="0" smtClean="0"/>
                        <a:t>8</a:t>
                      </a:r>
                      <a:endParaRPr lang="ru-RU" dirty="0"/>
                    </a:p>
                  </a:txBody>
                  <a:tcPr/>
                </a:tc>
                <a:tc>
                  <a:txBody>
                    <a:bodyPr/>
                    <a:lstStyle/>
                    <a:p>
                      <a:pPr marL="342900" indent="-342900">
                        <a:buAutoNum type="arabicPeriod"/>
                      </a:pPr>
                      <a:r>
                        <a:rPr lang="uk-UA" dirty="0" smtClean="0"/>
                        <a:t>Досліджуємо хімічні реакції.</a:t>
                      </a:r>
                    </a:p>
                    <a:p>
                      <a:pPr marL="342900" indent="-342900">
                        <a:buAutoNum type="arabicPeriod"/>
                      </a:pPr>
                      <a:r>
                        <a:rPr lang="uk-UA" dirty="0" smtClean="0"/>
                        <a:t>Досліджуємо й упорядковуємо хімічні елементи.</a:t>
                      </a:r>
                    </a:p>
                    <a:p>
                      <a:pPr marL="342900" indent="-342900">
                        <a:buAutoNum type="arabicPeriod"/>
                      </a:pPr>
                      <a:r>
                        <a:rPr lang="uk-UA" dirty="0" smtClean="0"/>
                        <a:t>Досліджуємо</a:t>
                      </a:r>
                      <a:r>
                        <a:rPr lang="uk-UA" baseline="0" dirty="0" smtClean="0"/>
                        <a:t> </a:t>
                      </a:r>
                      <a:r>
                        <a:rPr lang="uk-UA" baseline="0" dirty="0" err="1" smtClean="0"/>
                        <a:t>звязки</a:t>
                      </a:r>
                      <a:r>
                        <a:rPr lang="uk-UA" baseline="0" dirty="0" smtClean="0"/>
                        <a:t> між атомами й молекулами.</a:t>
                      </a:r>
                    </a:p>
                    <a:p>
                      <a:pPr marL="342900" indent="-342900">
                        <a:buAutoNum type="arabicPeriod"/>
                      </a:pPr>
                      <a:r>
                        <a:rPr lang="uk-UA" baseline="0" dirty="0" smtClean="0"/>
                        <a:t>Досліджуємо будову , властивості, застосування металів і сплавів.</a:t>
                      </a:r>
                      <a:endParaRPr lang="uk-UA" dirty="0" smtClean="0"/>
                    </a:p>
                  </a:txBody>
                  <a:tcPr/>
                </a:tc>
              </a:tr>
              <a:tr h="370840">
                <a:tc>
                  <a:txBody>
                    <a:bodyPr/>
                    <a:lstStyle/>
                    <a:p>
                      <a:r>
                        <a:rPr lang="uk-UA" dirty="0" smtClean="0"/>
                        <a:t>9</a:t>
                      </a:r>
                      <a:endParaRPr lang="ru-RU" dirty="0"/>
                    </a:p>
                  </a:txBody>
                  <a:tcPr/>
                </a:tc>
                <a:tc>
                  <a:txBody>
                    <a:bodyPr/>
                    <a:lstStyle/>
                    <a:p>
                      <a:pPr marL="342900" indent="-342900">
                        <a:buAutoNum type="arabicPeriod"/>
                      </a:pPr>
                      <a:r>
                        <a:rPr lang="uk-UA" dirty="0" smtClean="0"/>
                        <a:t>Досліджуємо кислі і лужні речовини, оксиди, нерозчинні гідроксиди як реагенти.</a:t>
                      </a:r>
                    </a:p>
                    <a:p>
                      <a:pPr marL="342900" indent="-342900">
                        <a:buAutoNum type="arabicPeriod"/>
                      </a:pPr>
                      <a:r>
                        <a:rPr lang="uk-UA" dirty="0" smtClean="0"/>
                        <a:t>Досліджуємо воду, солі, розчинення і кристалізацію.</a:t>
                      </a:r>
                    </a:p>
                    <a:p>
                      <a:pPr marL="342900" indent="-342900">
                        <a:buAutoNum type="arabicPeriod"/>
                      </a:pPr>
                      <a:r>
                        <a:rPr lang="uk-UA" dirty="0" smtClean="0"/>
                        <a:t>Досліджуємо органічні речовини.</a:t>
                      </a:r>
                    </a:p>
                    <a:p>
                      <a:pPr marL="342900" indent="-342900">
                        <a:buAutoNum type="arabicPeriod"/>
                      </a:pPr>
                      <a:r>
                        <a:rPr lang="uk-UA" dirty="0" err="1" smtClean="0"/>
                        <a:t>Проєктуємо</a:t>
                      </a:r>
                      <a:r>
                        <a:rPr lang="uk-UA" dirty="0" smtClean="0"/>
                        <a:t> особистий план успіху: </a:t>
                      </a:r>
                      <a:r>
                        <a:rPr lang="uk-UA" dirty="0" err="1" smtClean="0"/>
                        <a:t>карєра</a:t>
                      </a:r>
                      <a:r>
                        <a:rPr lang="uk-UA" dirty="0" smtClean="0"/>
                        <a:t> в хімії і хімія в </a:t>
                      </a:r>
                      <a:r>
                        <a:rPr lang="uk-UA" dirty="0" err="1" smtClean="0"/>
                        <a:t>карєрі</a:t>
                      </a:r>
                      <a:r>
                        <a:rPr lang="uk-UA" dirty="0" smtClean="0"/>
                        <a:t>.</a:t>
                      </a:r>
                      <a:endParaRPr lang="ru-RU" dirty="0"/>
                    </a:p>
                  </a:txBody>
                  <a:tcPr/>
                </a:tc>
              </a:tr>
            </a:tbl>
          </a:graphicData>
        </a:graphic>
      </p:graphicFrame>
    </p:spTree>
    <p:extLst>
      <p:ext uri="{BB962C8B-B14F-4D97-AF65-F5344CB8AC3E}">
        <p14:creationId xmlns:p14="http://schemas.microsoft.com/office/powerpoint/2010/main" val="8168587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544</TotalTime>
  <Words>5156</Words>
  <Application>Microsoft Office PowerPoint</Application>
  <PresentationFormat>Экран (4:3)</PresentationFormat>
  <Paragraphs>329</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ДЕРЖАВНИЙ СТАНДАРТ</vt:lpstr>
      <vt:lpstr>Типовий навчальний план для 5-9 класів  закладів загальної середньої освіти з  навчанням українською мовою (нова )</vt:lpstr>
      <vt:lpstr>Модельні навчальні програми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PJSC "New Engineering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Markasian, Pavel (KIEVH)</dc:creator>
  <cp:lastModifiedBy>ДИРЕКТОР</cp:lastModifiedBy>
  <cp:revision>126</cp:revision>
  <dcterms:created xsi:type="dcterms:W3CDTF">2016-11-18T14:12:19Z</dcterms:created>
  <dcterms:modified xsi:type="dcterms:W3CDTF">2025-08-27T13:13:40Z</dcterms:modified>
</cp:coreProperties>
</file>